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8288000" cy="10287000"/>
  <p:notesSz cx="6858000" cy="9144000"/>
  <p:embeddedFontLst>
    <p:embeddedFont>
      <p:font typeface="Baskerville Display PT" panose="020B0604020202020204" charset="0"/>
      <p:regular r:id="rId23"/>
    </p:embeddedFont>
    <p:embeddedFont>
      <p:font typeface="Baskerville Display PT Bold" panose="020B0604020202020204" charset="0"/>
      <p:regular r:id="rId24"/>
    </p:embeddedFont>
    <p:embeddedFont>
      <p:font typeface="Baskerville Display PT Bold Italics" panose="020B0604020202020204" charset="0"/>
      <p:regular r:id="rId25"/>
    </p:embeddedFont>
    <p:embeddedFont>
      <p:font typeface="Baskerville Display PT Italics" panose="020B0604020202020204" charset="0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DM Sans" panose="020B0604020202020204" charset="0"/>
      <p:regular r:id="rId31"/>
    </p:embeddedFont>
    <p:embeddedFont>
      <p:font typeface="DM Sans Bold" panose="020B0604020202020204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71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svg"/><Relationship Id="rId7" Type="http://schemas.openxmlformats.org/officeDocument/2006/relationships/image" Target="../media/image3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275519" y="3428526"/>
            <a:ext cx="3883342" cy="4114800"/>
          </a:xfrm>
          <a:custGeom>
            <a:avLst/>
            <a:gdLst/>
            <a:ahLst/>
            <a:cxnLst/>
            <a:rect l="l" t="t" r="r" b="b"/>
            <a:pathLst>
              <a:path w="3883342" h="4114800">
                <a:moveTo>
                  <a:pt x="0" y="0"/>
                </a:moveTo>
                <a:lnTo>
                  <a:pt x="3883343" y="0"/>
                </a:lnTo>
                <a:lnTo>
                  <a:pt x="388334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366419" y="6307782"/>
            <a:ext cx="1584884" cy="1279349"/>
          </a:xfrm>
          <a:custGeom>
            <a:avLst/>
            <a:gdLst/>
            <a:ahLst/>
            <a:cxnLst/>
            <a:rect l="l" t="t" r="r" b="b"/>
            <a:pathLst>
              <a:path w="1584884" h="1279349">
                <a:moveTo>
                  <a:pt x="0" y="0"/>
                </a:moveTo>
                <a:lnTo>
                  <a:pt x="1584885" y="0"/>
                </a:lnTo>
                <a:lnTo>
                  <a:pt x="1584885" y="1279349"/>
                </a:lnTo>
                <a:lnTo>
                  <a:pt x="0" y="12793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9910016" y="8535120"/>
            <a:ext cx="7576206" cy="1384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600"/>
              </a:lnSpc>
              <a:spcBef>
                <a:spcPct val="0"/>
              </a:spcBef>
            </a:pPr>
            <a:r>
              <a:rPr lang="en-US" sz="4000" i="1">
                <a:solidFill>
                  <a:srgbClr val="000000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Stéphanie Brignone, Tabacologue, EPSM Fleury les Aubrais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8695" y="756492"/>
            <a:ext cx="19702642" cy="42810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426"/>
              </a:lnSpc>
            </a:pPr>
            <a:r>
              <a:rPr lang="en-US" sz="16592" b="1" i="1">
                <a:solidFill>
                  <a:srgbClr val="000000"/>
                </a:solidFill>
                <a:latin typeface="Baskerville Display PT Bold Italics"/>
                <a:ea typeface="Baskerville Display PT Bold Italics"/>
                <a:cs typeface="Baskerville Display PT Bold Italics"/>
                <a:sym typeface="Baskerville Display PT Bold Italics"/>
              </a:rPr>
              <a:t>Alternatives actuelles au tabagisme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115885" y="6165070"/>
            <a:ext cx="3697366" cy="3917739"/>
          </a:xfrm>
          <a:custGeom>
            <a:avLst/>
            <a:gdLst/>
            <a:ahLst/>
            <a:cxnLst/>
            <a:rect l="l" t="t" r="r" b="b"/>
            <a:pathLst>
              <a:path w="3697366" h="3917739">
                <a:moveTo>
                  <a:pt x="0" y="0"/>
                </a:moveTo>
                <a:lnTo>
                  <a:pt x="3697366" y="0"/>
                </a:lnTo>
                <a:lnTo>
                  <a:pt x="3697366" y="3917739"/>
                </a:lnTo>
                <a:lnTo>
                  <a:pt x="0" y="39177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0" y="200025"/>
            <a:ext cx="14876351" cy="5895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00"/>
              </a:lnSpc>
            </a:pPr>
            <a:r>
              <a:rPr lang="en-US" sz="10000" i="1">
                <a:solidFill>
                  <a:srgbClr val="000000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la Cytisine</a:t>
            </a:r>
          </a:p>
          <a:p>
            <a:pPr algn="l">
              <a:lnSpc>
                <a:spcPts val="9900"/>
              </a:lnSpc>
            </a:pPr>
            <a:endParaRPr lang="en-US" sz="10000" i="1">
              <a:solidFill>
                <a:srgbClr val="000000"/>
              </a:solidFill>
              <a:latin typeface="Baskerville Display PT Italics"/>
              <a:ea typeface="Baskerville Display PT Italics"/>
              <a:cs typeface="Baskerville Display PT Italics"/>
              <a:sym typeface="Baskerville Display PT Italics"/>
            </a:endParaRPr>
          </a:p>
          <a:p>
            <a:pPr marL="885370" lvl="1" indent="-442685" algn="l">
              <a:lnSpc>
                <a:spcPts val="4059"/>
              </a:lnSpc>
              <a:buFont typeface="Arial"/>
              <a:buChar char="•"/>
            </a:pPr>
            <a:r>
              <a:rPr lang="en-US" sz="4100" i="1">
                <a:solidFill>
                  <a:srgbClr val="000000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aide au sevrage tabagique dans les pays de l’est depuis 50 ans</a:t>
            </a:r>
          </a:p>
          <a:p>
            <a:pPr marL="885370" lvl="1" indent="-442685" algn="l">
              <a:lnSpc>
                <a:spcPts val="4059"/>
              </a:lnSpc>
              <a:buFont typeface="Arial"/>
              <a:buChar char="•"/>
            </a:pPr>
            <a:r>
              <a:rPr lang="en-US" sz="4100" i="1">
                <a:solidFill>
                  <a:srgbClr val="000000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reconnu par l’OMS depuis septembre 2025</a:t>
            </a:r>
          </a:p>
          <a:p>
            <a:pPr marL="885370" lvl="1" indent="-442685" algn="l">
              <a:lnSpc>
                <a:spcPts val="4059"/>
              </a:lnSpc>
              <a:buFont typeface="Arial"/>
              <a:buChar char="•"/>
            </a:pPr>
            <a:r>
              <a:rPr lang="en-US" sz="4100" i="1">
                <a:solidFill>
                  <a:srgbClr val="000000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cure de 25 jours</a:t>
            </a:r>
          </a:p>
          <a:p>
            <a:pPr marL="885370" lvl="1" indent="-442685" algn="l">
              <a:lnSpc>
                <a:spcPts val="4059"/>
              </a:lnSpc>
              <a:buFont typeface="Arial"/>
              <a:buChar char="•"/>
            </a:pPr>
            <a:r>
              <a:rPr lang="en-US" sz="4100" i="1">
                <a:solidFill>
                  <a:srgbClr val="000000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efficacité comparable à la varénicline</a:t>
            </a:r>
          </a:p>
          <a:p>
            <a:pPr algn="l">
              <a:lnSpc>
                <a:spcPts val="9900"/>
              </a:lnSpc>
            </a:pPr>
            <a:endParaRPr lang="en-US" sz="4100" i="1">
              <a:solidFill>
                <a:srgbClr val="000000"/>
              </a:solidFill>
              <a:latin typeface="Baskerville Display PT Italics"/>
              <a:ea typeface="Baskerville Display PT Italics"/>
              <a:cs typeface="Baskerville Display PT Italics"/>
              <a:sym typeface="Baskerville Display PT Italic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499228" y="5491506"/>
            <a:ext cx="3359049" cy="3591242"/>
          </a:xfrm>
          <a:custGeom>
            <a:avLst/>
            <a:gdLst/>
            <a:ahLst/>
            <a:cxnLst/>
            <a:rect l="l" t="t" r="r" b="b"/>
            <a:pathLst>
              <a:path w="3359049" h="3591242">
                <a:moveTo>
                  <a:pt x="0" y="0"/>
                </a:moveTo>
                <a:lnTo>
                  <a:pt x="3359049" y="0"/>
                </a:lnTo>
                <a:lnTo>
                  <a:pt x="3359049" y="3591241"/>
                </a:lnTo>
                <a:lnTo>
                  <a:pt x="0" y="35912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321120" y="4614075"/>
            <a:ext cx="6938180" cy="4162908"/>
          </a:xfrm>
          <a:custGeom>
            <a:avLst/>
            <a:gdLst/>
            <a:ahLst/>
            <a:cxnLst/>
            <a:rect l="l" t="t" r="r" b="b"/>
            <a:pathLst>
              <a:path w="6938180" h="4162908">
                <a:moveTo>
                  <a:pt x="0" y="0"/>
                </a:moveTo>
                <a:lnTo>
                  <a:pt x="6938180" y="0"/>
                </a:lnTo>
                <a:lnTo>
                  <a:pt x="6938180" y="4162908"/>
                </a:lnTo>
                <a:lnTo>
                  <a:pt x="0" y="41629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53060" y="2865433"/>
            <a:ext cx="7360191" cy="7217375"/>
            <a:chOff x="0" y="0"/>
            <a:chExt cx="9813588" cy="9623167"/>
          </a:xfrm>
        </p:grpSpPr>
        <p:sp>
          <p:nvSpPr>
            <p:cNvPr id="3" name="Freeform 3"/>
            <p:cNvSpPr/>
            <p:nvPr/>
          </p:nvSpPr>
          <p:spPr>
            <a:xfrm>
              <a:off x="4883766" y="4399515"/>
              <a:ext cx="4929822" cy="5223652"/>
            </a:xfrm>
            <a:custGeom>
              <a:avLst/>
              <a:gdLst/>
              <a:ahLst/>
              <a:cxnLst/>
              <a:rect l="l" t="t" r="r" b="b"/>
              <a:pathLst>
                <a:path w="4929822" h="5223652">
                  <a:moveTo>
                    <a:pt x="0" y="0"/>
                  </a:moveTo>
                  <a:lnTo>
                    <a:pt x="4929822" y="0"/>
                  </a:lnTo>
                  <a:lnTo>
                    <a:pt x="4929822" y="5223652"/>
                  </a:lnTo>
                  <a:lnTo>
                    <a:pt x="0" y="52236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4" name="Group 4"/>
            <p:cNvGrpSpPr/>
            <p:nvPr/>
          </p:nvGrpSpPr>
          <p:grpSpPr>
            <a:xfrm>
              <a:off x="0" y="0"/>
              <a:ext cx="9767533" cy="9401336"/>
              <a:chOff x="30480" y="591820"/>
              <a:chExt cx="12736830" cy="1225931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2736830" cy="12259310"/>
              </a:xfrm>
              <a:custGeom>
                <a:avLst/>
                <a:gdLst/>
                <a:ahLst/>
                <a:cxnLst/>
                <a:rect l="l" t="t" r="r" b="b"/>
                <a:pathLst>
                  <a:path w="12736830" h="12259310">
                    <a:moveTo>
                      <a:pt x="11925300" y="4271010"/>
                    </a:moveTo>
                    <a:cubicBezTo>
                      <a:pt x="10819130" y="2120900"/>
                      <a:pt x="8590280" y="544830"/>
                      <a:pt x="6215380" y="297180"/>
                    </a:cubicBezTo>
                    <a:cubicBezTo>
                      <a:pt x="4277360" y="0"/>
                      <a:pt x="3002280" y="913130"/>
                      <a:pt x="1960880" y="2170430"/>
                    </a:cubicBezTo>
                    <a:cubicBezTo>
                      <a:pt x="919480" y="3427730"/>
                      <a:pt x="365760" y="5030470"/>
                      <a:pt x="142240" y="6647180"/>
                    </a:cubicBezTo>
                    <a:cubicBezTo>
                      <a:pt x="24130" y="7500620"/>
                      <a:pt x="0" y="8406130"/>
                      <a:pt x="361950" y="9188450"/>
                    </a:cubicBezTo>
                    <a:cubicBezTo>
                      <a:pt x="820420" y="10180320"/>
                      <a:pt x="1822450" y="10811510"/>
                      <a:pt x="2842260" y="11203940"/>
                    </a:cubicBezTo>
                    <a:cubicBezTo>
                      <a:pt x="5585460" y="12259310"/>
                      <a:pt x="8953501" y="11850370"/>
                      <a:pt x="11088370" y="9828530"/>
                    </a:cubicBezTo>
                    <a:cubicBezTo>
                      <a:pt x="11756390" y="9196070"/>
                      <a:pt x="12303760" y="8403590"/>
                      <a:pt x="12499340" y="7504430"/>
                    </a:cubicBezTo>
                    <a:cubicBezTo>
                      <a:pt x="12736830" y="6413500"/>
                      <a:pt x="12435840" y="5264150"/>
                      <a:pt x="11925300" y="427101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t="-1103" b="-1103"/>
                </a:stretch>
              </a:blipFill>
            </p:spPr>
          </p:sp>
        </p:grpSp>
        <p:sp>
          <p:nvSpPr>
            <p:cNvPr id="6" name="Freeform 6"/>
            <p:cNvSpPr/>
            <p:nvPr/>
          </p:nvSpPr>
          <p:spPr>
            <a:xfrm>
              <a:off x="973913" y="791111"/>
              <a:ext cx="1619086" cy="1306957"/>
            </a:xfrm>
            <a:custGeom>
              <a:avLst/>
              <a:gdLst/>
              <a:ahLst/>
              <a:cxnLst/>
              <a:rect l="l" t="t" r="r" b="b"/>
              <a:pathLst>
                <a:path w="1619086" h="1306957">
                  <a:moveTo>
                    <a:pt x="0" y="0"/>
                  </a:moveTo>
                  <a:lnTo>
                    <a:pt x="1619086" y="0"/>
                  </a:lnTo>
                  <a:lnTo>
                    <a:pt x="1619086" y="1306957"/>
                  </a:lnTo>
                  <a:lnTo>
                    <a:pt x="0" y="1306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6458333" y="669987"/>
            <a:ext cx="12263806" cy="3470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  <a:spcBef>
                <a:spcPct val="0"/>
              </a:spcBef>
            </a:pPr>
            <a:r>
              <a:rPr lang="en-US" sz="9999" b="1" i="1" spc="2059">
                <a:solidFill>
                  <a:srgbClr val="000000"/>
                </a:solidFill>
                <a:latin typeface="Baskerville Display PT Bold Italics"/>
                <a:ea typeface="Baskerville Display PT Bold Italics"/>
                <a:cs typeface="Baskerville Display PT Bold Italics"/>
                <a:sym typeface="Baskerville Display PT Bold Italics"/>
              </a:rPr>
              <a:t>Alternatives                              validées </a:t>
            </a:r>
          </a:p>
        </p:txBody>
      </p:sp>
      <p:sp>
        <p:nvSpPr>
          <p:cNvPr id="8" name="TextBox 8"/>
          <p:cNvSpPr txBox="1"/>
          <p:nvPr/>
        </p:nvSpPr>
        <p:spPr>
          <a:xfrm rot="-999981">
            <a:off x="6593319" y="2205889"/>
            <a:ext cx="2633960" cy="1708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0"/>
              </a:lnSpc>
              <a:spcBef>
                <a:spcPct val="0"/>
              </a:spcBef>
            </a:pPr>
            <a:r>
              <a:rPr lang="en-US" sz="10000" i="1">
                <a:solidFill>
                  <a:srgbClr val="000000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NON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115885" y="6165070"/>
            <a:ext cx="3697366" cy="3917739"/>
          </a:xfrm>
          <a:custGeom>
            <a:avLst/>
            <a:gdLst/>
            <a:ahLst/>
            <a:cxnLst/>
            <a:rect l="l" t="t" r="r" b="b"/>
            <a:pathLst>
              <a:path w="3697366" h="3917739">
                <a:moveTo>
                  <a:pt x="0" y="0"/>
                </a:moveTo>
                <a:lnTo>
                  <a:pt x="3697366" y="0"/>
                </a:lnTo>
                <a:lnTo>
                  <a:pt x="3697366" y="3917739"/>
                </a:lnTo>
                <a:lnTo>
                  <a:pt x="0" y="39177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0" y="200025"/>
            <a:ext cx="14876351" cy="1323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00"/>
              </a:lnSpc>
            </a:pPr>
            <a:r>
              <a:rPr lang="en-US" sz="10000" i="1">
                <a:solidFill>
                  <a:srgbClr val="000000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la vapoteuse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81537" y="1349765"/>
            <a:ext cx="11678245" cy="8386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7"/>
              </a:lnSpc>
              <a:spcBef>
                <a:spcPct val="0"/>
              </a:spcBef>
            </a:pPr>
            <a:r>
              <a:rPr lang="en-US" sz="3205" b="1" i="1">
                <a:solidFill>
                  <a:srgbClr val="000000"/>
                </a:solidFill>
                <a:latin typeface="Baskerville Display PT Bold Italics"/>
                <a:ea typeface="Baskerville Display PT Bold Italics"/>
                <a:cs typeface="Baskerville Display PT Bold Italics"/>
                <a:sym typeface="Baskerville Display PT Bold Italics"/>
              </a:rPr>
              <a:t>Dispositif qui produit une vapeur inhalable à partir d’un liquide</a:t>
            </a:r>
          </a:p>
          <a:p>
            <a:pPr algn="ctr">
              <a:lnSpc>
                <a:spcPts val="4487"/>
              </a:lnSpc>
              <a:spcBef>
                <a:spcPct val="0"/>
              </a:spcBef>
            </a:pPr>
            <a:endParaRPr lang="en-US" sz="3205" b="1" i="1">
              <a:solidFill>
                <a:srgbClr val="000000"/>
              </a:solidFill>
              <a:latin typeface="Baskerville Display PT Bold Italics"/>
              <a:ea typeface="Baskerville Display PT Bold Italics"/>
              <a:cs typeface="Baskerville Display PT Bold Italics"/>
              <a:sym typeface="Baskerville Display PT Bold Italics"/>
            </a:endParaRPr>
          </a:p>
          <a:p>
            <a:pPr algn="ctr">
              <a:lnSpc>
                <a:spcPts val="4487"/>
              </a:lnSpc>
              <a:spcBef>
                <a:spcPct val="0"/>
              </a:spcBef>
            </a:pPr>
            <a:r>
              <a:rPr lang="en-US" sz="3205" b="1">
                <a:solidFill>
                  <a:srgbClr val="000000"/>
                </a:solidFill>
                <a:latin typeface="Baskerville Display PT Bold"/>
                <a:ea typeface="Baskerville Display PT Bold"/>
                <a:cs typeface="Baskerville Display PT Bold"/>
                <a:sym typeface="Baskerville Display PT Bold"/>
              </a:rPr>
              <a:t>•Base: propylène glycol+ glycérine végétale+ arômes+ eau</a:t>
            </a:r>
          </a:p>
          <a:p>
            <a:pPr algn="ctr">
              <a:lnSpc>
                <a:spcPts val="4487"/>
              </a:lnSpc>
              <a:spcBef>
                <a:spcPct val="0"/>
              </a:spcBef>
            </a:pPr>
            <a:r>
              <a:rPr lang="en-US" sz="3205" b="1">
                <a:solidFill>
                  <a:srgbClr val="000000"/>
                </a:solidFill>
                <a:latin typeface="Baskerville Display PT Bold"/>
                <a:ea typeface="Baskerville Display PT Bold"/>
                <a:cs typeface="Baskerville Display PT Bold"/>
                <a:sym typeface="Baskerville Display PT Bold"/>
              </a:rPr>
              <a:t>•Peut contenir de la nicotine</a:t>
            </a:r>
          </a:p>
          <a:p>
            <a:pPr algn="ctr">
              <a:lnSpc>
                <a:spcPts val="4487"/>
              </a:lnSpc>
              <a:spcBef>
                <a:spcPct val="0"/>
              </a:spcBef>
            </a:pPr>
            <a:r>
              <a:rPr lang="en-US" sz="3205" b="1">
                <a:solidFill>
                  <a:srgbClr val="000000"/>
                </a:solidFill>
                <a:latin typeface="Baskerville Display PT Bold"/>
                <a:ea typeface="Baskerville Display PT Bold"/>
                <a:cs typeface="Baskerville Display PT Bold"/>
                <a:sym typeface="Baskerville Display PT Bold"/>
              </a:rPr>
              <a:t>  </a:t>
            </a:r>
          </a:p>
          <a:p>
            <a:pPr algn="ctr">
              <a:lnSpc>
                <a:spcPts val="4487"/>
              </a:lnSpc>
              <a:spcBef>
                <a:spcPct val="0"/>
              </a:spcBef>
            </a:pPr>
            <a:r>
              <a:rPr lang="en-US" sz="3205" b="1" i="1">
                <a:solidFill>
                  <a:srgbClr val="000000"/>
                </a:solidFill>
                <a:latin typeface="Baskerville Display PT Bold Italics"/>
                <a:ea typeface="Baskerville Display PT Bold Italics"/>
                <a:cs typeface="Baskerville Display PT Bold Italics"/>
                <a:sym typeface="Baskerville Display PT Bold Italics"/>
              </a:rPr>
              <a:t>Avantages : </a:t>
            </a:r>
          </a:p>
          <a:p>
            <a:pPr algn="ctr">
              <a:lnSpc>
                <a:spcPts val="4487"/>
              </a:lnSpc>
              <a:spcBef>
                <a:spcPct val="0"/>
              </a:spcBef>
            </a:pPr>
            <a:r>
              <a:rPr lang="en-US" sz="3205" b="1">
                <a:solidFill>
                  <a:srgbClr val="000000"/>
                </a:solidFill>
                <a:latin typeface="Baskerville Display PT Bold"/>
                <a:ea typeface="Baskerville Display PT Bold"/>
                <a:cs typeface="Baskerville Display PT Bold"/>
                <a:sym typeface="Baskerville Display PT Bold"/>
              </a:rPr>
              <a:t>•absence de combustion : pas d’exposition au CO ni aux goudrons</a:t>
            </a:r>
          </a:p>
          <a:p>
            <a:pPr algn="ctr">
              <a:lnSpc>
                <a:spcPts val="4487"/>
              </a:lnSpc>
              <a:spcBef>
                <a:spcPct val="0"/>
              </a:spcBef>
            </a:pPr>
            <a:r>
              <a:rPr lang="en-US" sz="3205" b="1">
                <a:solidFill>
                  <a:srgbClr val="000000"/>
                </a:solidFill>
                <a:latin typeface="Baskerville Display PT Bold"/>
                <a:ea typeface="Baskerville Display PT Bold"/>
                <a:cs typeface="Baskerville Display PT Bold"/>
                <a:sym typeface="Baskerville Display PT Bold"/>
              </a:rPr>
              <a:t>•Maintien d’une gestuelle</a:t>
            </a:r>
          </a:p>
          <a:p>
            <a:pPr algn="ctr">
              <a:lnSpc>
                <a:spcPts val="4487"/>
              </a:lnSpc>
              <a:spcBef>
                <a:spcPct val="0"/>
              </a:spcBef>
            </a:pPr>
            <a:r>
              <a:rPr lang="en-US" sz="3205" b="1" i="1">
                <a:solidFill>
                  <a:srgbClr val="000000"/>
                </a:solidFill>
                <a:latin typeface="Baskerville Display PT Bold Italics"/>
                <a:ea typeface="Baskerville Display PT Bold Italics"/>
                <a:cs typeface="Baskerville Display PT Bold Italics"/>
                <a:sym typeface="Baskerville Display PT Bold Italics"/>
              </a:rPr>
              <a:t>Limites :</a:t>
            </a:r>
          </a:p>
          <a:p>
            <a:pPr algn="ctr">
              <a:lnSpc>
                <a:spcPts val="4487"/>
              </a:lnSpc>
              <a:spcBef>
                <a:spcPct val="0"/>
              </a:spcBef>
            </a:pPr>
            <a:r>
              <a:rPr lang="en-US" sz="3205" b="1">
                <a:solidFill>
                  <a:srgbClr val="000000"/>
                </a:solidFill>
                <a:latin typeface="Baskerville Display PT Bold"/>
                <a:ea typeface="Baskerville Display PT Bold"/>
                <a:cs typeface="Baskerville Display PT Bold"/>
                <a:sym typeface="Baskerville Display PT Bold"/>
              </a:rPr>
              <a:t>•Effets à long terme encore partiellement connus.</a:t>
            </a:r>
          </a:p>
          <a:p>
            <a:pPr algn="ctr">
              <a:lnSpc>
                <a:spcPts val="4487"/>
              </a:lnSpc>
              <a:spcBef>
                <a:spcPct val="0"/>
              </a:spcBef>
            </a:pPr>
            <a:r>
              <a:rPr lang="en-US" sz="3205" b="1">
                <a:solidFill>
                  <a:srgbClr val="000000"/>
                </a:solidFill>
                <a:latin typeface="Baskerville Display PT Bold"/>
                <a:ea typeface="Baskerville Display PT Bold"/>
                <a:cs typeface="Baskerville Display PT Bold"/>
                <a:sym typeface="Baskerville Display PT Bold"/>
              </a:rPr>
              <a:t>•Risques cardiovasculaires majorés en cas de Vapo-tabagisme</a:t>
            </a:r>
          </a:p>
          <a:p>
            <a:pPr algn="ctr">
              <a:lnSpc>
                <a:spcPts val="4487"/>
              </a:lnSpc>
              <a:spcBef>
                <a:spcPct val="0"/>
              </a:spcBef>
            </a:pPr>
            <a:r>
              <a:rPr lang="en-US" sz="3205" b="1">
                <a:solidFill>
                  <a:srgbClr val="000000"/>
                </a:solidFill>
                <a:latin typeface="Baskerville Display PT Bold"/>
                <a:ea typeface="Baskerville Display PT Bold"/>
                <a:cs typeface="Baskerville Display PT Bold"/>
                <a:sym typeface="Baskerville Display PT Bold"/>
              </a:rPr>
              <a:t>• interdit à la vente aux mineurs</a:t>
            </a:r>
          </a:p>
          <a:p>
            <a:pPr algn="ctr">
              <a:lnSpc>
                <a:spcPts val="4487"/>
              </a:lnSpc>
              <a:spcBef>
                <a:spcPct val="0"/>
              </a:spcBef>
            </a:pPr>
            <a:r>
              <a:rPr lang="en-US" sz="3205" b="1" i="1">
                <a:solidFill>
                  <a:srgbClr val="000000"/>
                </a:solidFill>
                <a:latin typeface="Baskerville Display PT Bold Italics"/>
                <a:ea typeface="Baskerville Display PT Bold Italics"/>
                <a:cs typeface="Baskerville Display PT Bold Italics"/>
                <a:sym typeface="Baskerville Display PT Bold Italics"/>
              </a:rPr>
              <a:t>Conseils :</a:t>
            </a:r>
          </a:p>
          <a:p>
            <a:pPr algn="ctr">
              <a:lnSpc>
                <a:spcPts val="4347"/>
              </a:lnSpc>
              <a:spcBef>
                <a:spcPct val="0"/>
              </a:spcBef>
            </a:pPr>
            <a:r>
              <a:rPr lang="en-US" sz="3105" b="1">
                <a:solidFill>
                  <a:srgbClr val="000000"/>
                </a:solidFill>
                <a:latin typeface="Baskerville Display PT Bold"/>
                <a:ea typeface="Baskerville Display PT Bold"/>
                <a:cs typeface="Baskerville Display PT Bold"/>
                <a:sym typeface="Baskerville Display PT Bold"/>
              </a:rPr>
              <a:t>•Norme AFNOR</a:t>
            </a:r>
          </a:p>
          <a:p>
            <a:pPr algn="ctr">
              <a:lnSpc>
                <a:spcPts val="4487"/>
              </a:lnSpc>
              <a:spcBef>
                <a:spcPct val="0"/>
              </a:spcBef>
            </a:pPr>
            <a:r>
              <a:rPr lang="en-US" sz="3205" b="1">
                <a:solidFill>
                  <a:srgbClr val="000000"/>
                </a:solidFill>
                <a:latin typeface="Baskerville Display PT Bold"/>
                <a:ea typeface="Baskerville Display PT Bold"/>
                <a:cs typeface="Baskerville Display PT Bold"/>
                <a:sym typeface="Baskerville Display PT Bold"/>
              </a:rPr>
              <a:t>•S’hydrater ++</a:t>
            </a:r>
          </a:p>
        </p:txBody>
      </p:sp>
      <p:sp>
        <p:nvSpPr>
          <p:cNvPr id="5" name="Freeform 5"/>
          <p:cNvSpPr/>
          <p:nvPr/>
        </p:nvSpPr>
        <p:spPr>
          <a:xfrm>
            <a:off x="12178133" y="1648965"/>
            <a:ext cx="5772578" cy="3243455"/>
          </a:xfrm>
          <a:custGeom>
            <a:avLst/>
            <a:gdLst/>
            <a:ahLst/>
            <a:cxnLst/>
            <a:rect l="l" t="t" r="r" b="b"/>
            <a:pathLst>
              <a:path w="5772578" h="3243455">
                <a:moveTo>
                  <a:pt x="0" y="0"/>
                </a:moveTo>
                <a:lnTo>
                  <a:pt x="5772578" y="0"/>
                </a:lnTo>
                <a:lnTo>
                  <a:pt x="5772578" y="3243455"/>
                </a:lnTo>
                <a:lnTo>
                  <a:pt x="0" y="32434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83495" y="3458767"/>
            <a:ext cx="1214314" cy="980218"/>
          </a:xfrm>
          <a:custGeom>
            <a:avLst/>
            <a:gdLst/>
            <a:ahLst/>
            <a:cxnLst/>
            <a:rect l="l" t="t" r="r" b="b"/>
            <a:pathLst>
              <a:path w="1214314" h="980218">
                <a:moveTo>
                  <a:pt x="0" y="0"/>
                </a:moveTo>
                <a:lnTo>
                  <a:pt x="1214314" y="0"/>
                </a:lnTo>
                <a:lnTo>
                  <a:pt x="1214314" y="980218"/>
                </a:lnTo>
                <a:lnTo>
                  <a:pt x="0" y="9802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0" y="200025"/>
            <a:ext cx="14876351" cy="1323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00"/>
              </a:lnSpc>
            </a:pPr>
            <a:r>
              <a:rPr lang="en-US" sz="10000" i="1">
                <a:solidFill>
                  <a:srgbClr val="000000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différentes vapoteuses</a:t>
            </a:r>
          </a:p>
        </p:txBody>
      </p:sp>
      <p:sp>
        <p:nvSpPr>
          <p:cNvPr id="4" name="Freeform 4"/>
          <p:cNvSpPr/>
          <p:nvPr/>
        </p:nvSpPr>
        <p:spPr>
          <a:xfrm>
            <a:off x="620253" y="2178449"/>
            <a:ext cx="3576403" cy="3576403"/>
          </a:xfrm>
          <a:custGeom>
            <a:avLst/>
            <a:gdLst/>
            <a:ahLst/>
            <a:cxnLst/>
            <a:rect l="l" t="t" r="r" b="b"/>
            <a:pathLst>
              <a:path w="3576403" h="3576403">
                <a:moveTo>
                  <a:pt x="0" y="0"/>
                </a:moveTo>
                <a:lnTo>
                  <a:pt x="3576403" y="0"/>
                </a:lnTo>
                <a:lnTo>
                  <a:pt x="3576403" y="3576403"/>
                </a:lnTo>
                <a:lnTo>
                  <a:pt x="0" y="35764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37171" y="6770788"/>
            <a:ext cx="3696217" cy="2324829"/>
          </a:xfrm>
          <a:custGeom>
            <a:avLst/>
            <a:gdLst/>
            <a:ahLst/>
            <a:cxnLst/>
            <a:rect l="l" t="t" r="r" b="b"/>
            <a:pathLst>
              <a:path w="3696217" h="2324829">
                <a:moveTo>
                  <a:pt x="0" y="0"/>
                </a:moveTo>
                <a:lnTo>
                  <a:pt x="3696217" y="0"/>
                </a:lnTo>
                <a:lnTo>
                  <a:pt x="3696217" y="2324829"/>
                </a:lnTo>
                <a:lnTo>
                  <a:pt x="0" y="232482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048157" y="2284345"/>
            <a:ext cx="3576403" cy="3576403"/>
          </a:xfrm>
          <a:custGeom>
            <a:avLst/>
            <a:gdLst/>
            <a:ahLst/>
            <a:cxnLst/>
            <a:rect l="l" t="t" r="r" b="b"/>
            <a:pathLst>
              <a:path w="3576403" h="3576403">
                <a:moveTo>
                  <a:pt x="0" y="0"/>
                </a:moveTo>
                <a:lnTo>
                  <a:pt x="3576403" y="0"/>
                </a:lnTo>
                <a:lnTo>
                  <a:pt x="3576403" y="3576403"/>
                </a:lnTo>
                <a:lnTo>
                  <a:pt x="0" y="357640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486232" y="4594816"/>
            <a:ext cx="3576403" cy="3576403"/>
          </a:xfrm>
          <a:custGeom>
            <a:avLst/>
            <a:gdLst/>
            <a:ahLst/>
            <a:cxnLst/>
            <a:rect l="l" t="t" r="r" b="b"/>
            <a:pathLst>
              <a:path w="3576403" h="3576403">
                <a:moveTo>
                  <a:pt x="0" y="0"/>
                </a:moveTo>
                <a:lnTo>
                  <a:pt x="3576403" y="0"/>
                </a:lnTo>
                <a:lnTo>
                  <a:pt x="3576403" y="3576403"/>
                </a:lnTo>
                <a:lnTo>
                  <a:pt x="0" y="357640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-6353348" y="5813123"/>
            <a:ext cx="18288000" cy="455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699" i="1">
                <a:solidFill>
                  <a:srgbClr val="000000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vape box mods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37171" y="9047992"/>
            <a:ext cx="3696217" cy="455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699" i="1">
                <a:solidFill>
                  <a:srgbClr val="000000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cigalikes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048157" y="5813123"/>
            <a:ext cx="3576403" cy="455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699" i="1">
                <a:solidFill>
                  <a:srgbClr val="000000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pods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115885" y="6165070"/>
            <a:ext cx="3697366" cy="3917739"/>
          </a:xfrm>
          <a:custGeom>
            <a:avLst/>
            <a:gdLst/>
            <a:ahLst/>
            <a:cxnLst/>
            <a:rect l="l" t="t" r="r" b="b"/>
            <a:pathLst>
              <a:path w="3697366" h="3917739">
                <a:moveTo>
                  <a:pt x="0" y="0"/>
                </a:moveTo>
                <a:lnTo>
                  <a:pt x="3697366" y="0"/>
                </a:lnTo>
                <a:lnTo>
                  <a:pt x="3697366" y="3917739"/>
                </a:lnTo>
                <a:lnTo>
                  <a:pt x="0" y="39177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01018" y="2344858"/>
            <a:ext cx="13336401" cy="3455340"/>
          </a:xfrm>
          <a:custGeom>
            <a:avLst/>
            <a:gdLst/>
            <a:ahLst/>
            <a:cxnLst/>
            <a:rect l="l" t="t" r="r" b="b"/>
            <a:pathLst>
              <a:path w="13336401" h="3455340">
                <a:moveTo>
                  <a:pt x="0" y="0"/>
                </a:moveTo>
                <a:lnTo>
                  <a:pt x="13336401" y="0"/>
                </a:lnTo>
                <a:lnTo>
                  <a:pt x="13336401" y="3455340"/>
                </a:lnTo>
                <a:lnTo>
                  <a:pt x="0" y="34553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131520" y="658929"/>
            <a:ext cx="14876351" cy="1323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00"/>
              </a:lnSpc>
            </a:pPr>
            <a:r>
              <a:rPr lang="en-US" sz="10000" i="1">
                <a:solidFill>
                  <a:srgbClr val="000000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puff semi-jetable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42050" y="6707845"/>
            <a:ext cx="18288000" cy="3738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49872" lvl="1" indent="-574936" algn="just">
              <a:lnSpc>
                <a:spcPts val="7456"/>
              </a:lnSpc>
              <a:buFont typeface="Arial"/>
              <a:buChar char="•"/>
            </a:pPr>
            <a:r>
              <a:rPr lang="en-US" sz="5325" b="1" i="1">
                <a:solidFill>
                  <a:srgbClr val="000000"/>
                </a:solidFill>
                <a:latin typeface="Baskerville Display PT Bold Italics"/>
                <a:ea typeface="Baskerville Display PT Bold Italics"/>
                <a:cs typeface="Baskerville Display PT Bold Italics"/>
                <a:sym typeface="Baskerville Display PT Bold Italics"/>
              </a:rPr>
              <a:t>remplace les puff interdites à la vente  </a:t>
            </a:r>
          </a:p>
          <a:p>
            <a:pPr marL="1149872" lvl="1" indent="-574936" algn="just">
              <a:lnSpc>
                <a:spcPts val="7456"/>
              </a:lnSpc>
              <a:buFont typeface="Arial"/>
              <a:buChar char="•"/>
            </a:pPr>
            <a:r>
              <a:rPr lang="en-US" sz="5325" b="1" i="1">
                <a:solidFill>
                  <a:srgbClr val="000000"/>
                </a:solidFill>
                <a:latin typeface="Baskerville Display PT Bold Italics"/>
                <a:ea typeface="Baskerville Display PT Bold Italics"/>
                <a:cs typeface="Baskerville Display PT Bold Italics"/>
                <a:sym typeface="Baskerville Display PT Bold Italics"/>
              </a:rPr>
              <a:t>sels de nicotine</a:t>
            </a:r>
          </a:p>
          <a:p>
            <a:pPr marL="1149872" lvl="1" indent="-574936" algn="just">
              <a:lnSpc>
                <a:spcPts val="7456"/>
              </a:lnSpc>
              <a:buFont typeface="Arial"/>
              <a:buChar char="•"/>
            </a:pPr>
            <a:r>
              <a:rPr lang="en-US" sz="5325" b="1" i="1">
                <a:solidFill>
                  <a:srgbClr val="000000"/>
                </a:solidFill>
                <a:latin typeface="Baskerville Display PT Bold Italics"/>
                <a:ea typeface="Baskerville Display PT Bold Italics"/>
                <a:cs typeface="Baskerville Display PT Bold Italics"/>
                <a:sym typeface="Baskerville Display PT Bold Italics"/>
              </a:rPr>
              <a:t>rechargeable une fois</a:t>
            </a:r>
          </a:p>
          <a:p>
            <a:pPr algn="ctr">
              <a:lnSpc>
                <a:spcPts val="7456"/>
              </a:lnSpc>
            </a:pPr>
            <a:endParaRPr lang="en-US" sz="5325" b="1" i="1">
              <a:solidFill>
                <a:srgbClr val="000000"/>
              </a:solidFill>
              <a:latin typeface="Baskerville Display PT Bold Italics"/>
              <a:ea typeface="Baskerville Display PT Bold Italics"/>
              <a:cs typeface="Baskerville Display PT Bold Italics"/>
              <a:sym typeface="Baskerville Display PT Bold Itali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1452" y="811347"/>
            <a:ext cx="6629757" cy="6624042"/>
            <a:chOff x="0" y="0"/>
            <a:chExt cx="8839675" cy="8832056"/>
          </a:xfrm>
        </p:grpSpPr>
        <p:sp>
          <p:nvSpPr>
            <p:cNvPr id="3" name="Freeform 3"/>
            <p:cNvSpPr/>
            <p:nvPr/>
          </p:nvSpPr>
          <p:spPr>
            <a:xfrm>
              <a:off x="3909853" y="3608404"/>
              <a:ext cx="4929822" cy="5223652"/>
            </a:xfrm>
            <a:custGeom>
              <a:avLst/>
              <a:gdLst/>
              <a:ahLst/>
              <a:cxnLst/>
              <a:rect l="l" t="t" r="r" b="b"/>
              <a:pathLst>
                <a:path w="4929822" h="5223652">
                  <a:moveTo>
                    <a:pt x="0" y="0"/>
                  </a:moveTo>
                  <a:lnTo>
                    <a:pt x="4929822" y="0"/>
                  </a:lnTo>
                  <a:lnTo>
                    <a:pt x="4929822" y="5223652"/>
                  </a:lnTo>
                  <a:lnTo>
                    <a:pt x="0" y="52236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619086" cy="1306957"/>
            </a:xfrm>
            <a:custGeom>
              <a:avLst/>
              <a:gdLst/>
              <a:ahLst/>
              <a:cxnLst/>
              <a:rect l="l" t="t" r="r" b="b"/>
              <a:pathLst>
                <a:path w="1619086" h="1306957">
                  <a:moveTo>
                    <a:pt x="0" y="0"/>
                  </a:moveTo>
                  <a:lnTo>
                    <a:pt x="1619086" y="0"/>
                  </a:lnTo>
                  <a:lnTo>
                    <a:pt x="1619086" y="1306957"/>
                  </a:lnTo>
                  <a:lnTo>
                    <a:pt x="0" y="1306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" name="TextBox 5"/>
          <p:cNvSpPr txBox="1"/>
          <p:nvPr/>
        </p:nvSpPr>
        <p:spPr>
          <a:xfrm>
            <a:off x="2072552" y="200025"/>
            <a:ext cx="14876351" cy="4815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00"/>
              </a:lnSpc>
            </a:pPr>
            <a:r>
              <a:rPr lang="en-US" sz="10000" i="1">
                <a:solidFill>
                  <a:srgbClr val="000000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Tabac chauffé</a:t>
            </a:r>
          </a:p>
          <a:p>
            <a:pPr algn="l">
              <a:lnSpc>
                <a:spcPts val="9900"/>
              </a:lnSpc>
            </a:pPr>
            <a:endParaRPr lang="en-US" sz="10000" i="1">
              <a:solidFill>
                <a:srgbClr val="000000"/>
              </a:solidFill>
              <a:latin typeface="Baskerville Display PT Italics"/>
              <a:ea typeface="Baskerville Display PT Italics"/>
              <a:cs typeface="Baskerville Display PT Italics"/>
              <a:sym typeface="Baskerville Display PT Italics"/>
            </a:endParaRPr>
          </a:p>
          <a:p>
            <a:pPr marL="1317159" lvl="1" indent="-658580" algn="l">
              <a:lnSpc>
                <a:spcPts val="6039"/>
              </a:lnSpc>
              <a:buFont typeface="Arial"/>
              <a:buChar char="•"/>
            </a:pPr>
            <a:r>
              <a:rPr lang="en-US" sz="6100" i="1">
                <a:solidFill>
                  <a:srgbClr val="000000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buralistes</a:t>
            </a:r>
          </a:p>
          <a:p>
            <a:pPr marL="1317159" lvl="1" indent="-658580" algn="l">
              <a:lnSpc>
                <a:spcPts val="6039"/>
              </a:lnSpc>
              <a:buFont typeface="Arial"/>
              <a:buChar char="•"/>
            </a:pPr>
            <a:r>
              <a:rPr lang="en-US" sz="6100" i="1">
                <a:solidFill>
                  <a:srgbClr val="000000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contient du tabac</a:t>
            </a:r>
          </a:p>
          <a:p>
            <a:pPr marL="1317159" lvl="1" indent="-658580" algn="l">
              <a:lnSpc>
                <a:spcPts val="6039"/>
              </a:lnSpc>
              <a:buFont typeface="Arial"/>
              <a:buChar char="•"/>
            </a:pPr>
            <a:r>
              <a:rPr lang="en-US" sz="6100" i="1">
                <a:solidFill>
                  <a:srgbClr val="000000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pas de combustion</a:t>
            </a:r>
          </a:p>
        </p:txBody>
      </p:sp>
      <p:sp>
        <p:nvSpPr>
          <p:cNvPr id="6" name="Freeform 6"/>
          <p:cNvSpPr/>
          <p:nvPr/>
        </p:nvSpPr>
        <p:spPr>
          <a:xfrm>
            <a:off x="9144000" y="5015306"/>
            <a:ext cx="4883739" cy="4883739"/>
          </a:xfrm>
          <a:custGeom>
            <a:avLst/>
            <a:gdLst/>
            <a:ahLst/>
            <a:cxnLst/>
            <a:rect l="l" t="t" r="r" b="b"/>
            <a:pathLst>
              <a:path w="4883739" h="4883739">
                <a:moveTo>
                  <a:pt x="0" y="0"/>
                </a:moveTo>
                <a:lnTo>
                  <a:pt x="4883739" y="0"/>
                </a:lnTo>
                <a:lnTo>
                  <a:pt x="4883739" y="4883738"/>
                </a:lnTo>
                <a:lnTo>
                  <a:pt x="0" y="488373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104036" y="363075"/>
            <a:ext cx="6379049" cy="3439683"/>
          </a:xfrm>
          <a:custGeom>
            <a:avLst/>
            <a:gdLst/>
            <a:ahLst/>
            <a:cxnLst/>
            <a:rect l="l" t="t" r="r" b="b"/>
            <a:pathLst>
              <a:path w="6379049" h="3439683">
                <a:moveTo>
                  <a:pt x="0" y="0"/>
                </a:moveTo>
                <a:lnTo>
                  <a:pt x="6379049" y="0"/>
                </a:lnTo>
                <a:lnTo>
                  <a:pt x="6379049" y="3439683"/>
                </a:lnTo>
                <a:lnTo>
                  <a:pt x="0" y="343968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91392" y="3383126"/>
            <a:ext cx="6629757" cy="6624042"/>
            <a:chOff x="0" y="0"/>
            <a:chExt cx="8839675" cy="8832056"/>
          </a:xfrm>
        </p:grpSpPr>
        <p:sp>
          <p:nvSpPr>
            <p:cNvPr id="3" name="Freeform 3"/>
            <p:cNvSpPr/>
            <p:nvPr/>
          </p:nvSpPr>
          <p:spPr>
            <a:xfrm>
              <a:off x="3909853" y="3608404"/>
              <a:ext cx="4929822" cy="5223652"/>
            </a:xfrm>
            <a:custGeom>
              <a:avLst/>
              <a:gdLst/>
              <a:ahLst/>
              <a:cxnLst/>
              <a:rect l="l" t="t" r="r" b="b"/>
              <a:pathLst>
                <a:path w="4929822" h="5223652">
                  <a:moveTo>
                    <a:pt x="0" y="0"/>
                  </a:moveTo>
                  <a:lnTo>
                    <a:pt x="4929822" y="0"/>
                  </a:lnTo>
                  <a:lnTo>
                    <a:pt x="4929822" y="5223652"/>
                  </a:lnTo>
                  <a:lnTo>
                    <a:pt x="0" y="52236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619086" cy="1306957"/>
            </a:xfrm>
            <a:custGeom>
              <a:avLst/>
              <a:gdLst/>
              <a:ahLst/>
              <a:cxnLst/>
              <a:rect l="l" t="t" r="r" b="b"/>
              <a:pathLst>
                <a:path w="1619086" h="1306957">
                  <a:moveTo>
                    <a:pt x="0" y="0"/>
                  </a:moveTo>
                  <a:lnTo>
                    <a:pt x="1619086" y="0"/>
                  </a:lnTo>
                  <a:lnTo>
                    <a:pt x="1619086" y="1306957"/>
                  </a:lnTo>
                  <a:lnTo>
                    <a:pt x="0" y="1306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" name="TextBox 5"/>
          <p:cNvSpPr txBox="1"/>
          <p:nvPr/>
        </p:nvSpPr>
        <p:spPr>
          <a:xfrm>
            <a:off x="0" y="200025"/>
            <a:ext cx="10515673" cy="48497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00"/>
              </a:lnSpc>
            </a:pPr>
            <a:r>
              <a:rPr lang="en-US" sz="10000" i="1">
                <a:solidFill>
                  <a:srgbClr val="000000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Pouches             </a:t>
            </a:r>
          </a:p>
          <a:p>
            <a:pPr marL="1317159" lvl="1" indent="-658580" algn="l">
              <a:lnSpc>
                <a:spcPts val="6039"/>
              </a:lnSpc>
              <a:buFont typeface="Arial"/>
              <a:buChar char="•"/>
            </a:pPr>
            <a:r>
              <a:rPr lang="en-US" sz="6100" i="1">
                <a:solidFill>
                  <a:srgbClr val="000000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jusqu’ à 20 mg de nicotine                              </a:t>
            </a:r>
          </a:p>
          <a:p>
            <a:pPr marL="1317159" lvl="1" indent="-658580" algn="l">
              <a:lnSpc>
                <a:spcPts val="6039"/>
              </a:lnSpc>
              <a:buFont typeface="Arial"/>
              <a:buChar char="•"/>
            </a:pPr>
            <a:r>
              <a:rPr lang="en-US" sz="6100" i="1">
                <a:solidFill>
                  <a:srgbClr val="000000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 arômes multiples</a:t>
            </a:r>
          </a:p>
          <a:p>
            <a:pPr marL="1317159" lvl="1" indent="-658580" algn="l">
              <a:lnSpc>
                <a:spcPts val="6039"/>
              </a:lnSpc>
              <a:buFont typeface="Arial"/>
              <a:buChar char="•"/>
            </a:pPr>
            <a:r>
              <a:rPr lang="en-US" sz="6100" i="1">
                <a:solidFill>
                  <a:srgbClr val="000000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buralistes et internet</a:t>
            </a:r>
          </a:p>
          <a:p>
            <a:pPr marL="1317159" lvl="1" indent="-658580" algn="l">
              <a:lnSpc>
                <a:spcPts val="6039"/>
              </a:lnSpc>
              <a:buFont typeface="Arial"/>
              <a:buChar char="•"/>
            </a:pPr>
            <a:r>
              <a:rPr lang="en-US" sz="6100" i="1">
                <a:solidFill>
                  <a:srgbClr val="E54953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différents des snus</a:t>
            </a:r>
          </a:p>
          <a:p>
            <a:pPr algn="l">
              <a:lnSpc>
                <a:spcPts val="4356"/>
              </a:lnSpc>
            </a:pPr>
            <a:r>
              <a:rPr lang="en-US" sz="4400" i="1">
                <a:solidFill>
                  <a:srgbClr val="000000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  </a:t>
            </a:r>
          </a:p>
        </p:txBody>
      </p:sp>
      <p:sp>
        <p:nvSpPr>
          <p:cNvPr id="6" name="Freeform 6"/>
          <p:cNvSpPr/>
          <p:nvPr/>
        </p:nvSpPr>
        <p:spPr>
          <a:xfrm>
            <a:off x="1452299" y="4871253"/>
            <a:ext cx="4533995" cy="4533995"/>
          </a:xfrm>
          <a:custGeom>
            <a:avLst/>
            <a:gdLst/>
            <a:ahLst/>
            <a:cxnLst/>
            <a:rect l="l" t="t" r="r" b="b"/>
            <a:pathLst>
              <a:path w="4533995" h="4533995">
                <a:moveTo>
                  <a:pt x="0" y="0"/>
                </a:moveTo>
                <a:lnTo>
                  <a:pt x="4533995" y="0"/>
                </a:lnTo>
                <a:lnTo>
                  <a:pt x="4533995" y="4533995"/>
                </a:lnTo>
                <a:lnTo>
                  <a:pt x="0" y="45339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791392" y="827904"/>
            <a:ext cx="5110444" cy="5110444"/>
          </a:xfrm>
          <a:custGeom>
            <a:avLst/>
            <a:gdLst/>
            <a:ahLst/>
            <a:cxnLst/>
            <a:rect l="l" t="t" r="r" b="b"/>
            <a:pathLst>
              <a:path w="5110444" h="5110444">
                <a:moveTo>
                  <a:pt x="0" y="0"/>
                </a:moveTo>
                <a:lnTo>
                  <a:pt x="5110444" y="0"/>
                </a:lnTo>
                <a:lnTo>
                  <a:pt x="5110444" y="5110445"/>
                </a:lnTo>
                <a:lnTo>
                  <a:pt x="0" y="511044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04519" y="3836970"/>
            <a:ext cx="6629757" cy="6624042"/>
            <a:chOff x="0" y="0"/>
            <a:chExt cx="8839675" cy="8832056"/>
          </a:xfrm>
        </p:grpSpPr>
        <p:sp>
          <p:nvSpPr>
            <p:cNvPr id="3" name="Freeform 3"/>
            <p:cNvSpPr/>
            <p:nvPr/>
          </p:nvSpPr>
          <p:spPr>
            <a:xfrm>
              <a:off x="3909853" y="3608404"/>
              <a:ext cx="4929822" cy="5223652"/>
            </a:xfrm>
            <a:custGeom>
              <a:avLst/>
              <a:gdLst/>
              <a:ahLst/>
              <a:cxnLst/>
              <a:rect l="l" t="t" r="r" b="b"/>
              <a:pathLst>
                <a:path w="4929822" h="5223652">
                  <a:moveTo>
                    <a:pt x="0" y="0"/>
                  </a:moveTo>
                  <a:lnTo>
                    <a:pt x="4929822" y="0"/>
                  </a:lnTo>
                  <a:lnTo>
                    <a:pt x="4929822" y="5223652"/>
                  </a:lnTo>
                  <a:lnTo>
                    <a:pt x="0" y="52236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619086" cy="1306957"/>
            </a:xfrm>
            <a:custGeom>
              <a:avLst/>
              <a:gdLst/>
              <a:ahLst/>
              <a:cxnLst/>
              <a:rect l="l" t="t" r="r" b="b"/>
              <a:pathLst>
                <a:path w="1619086" h="1306957">
                  <a:moveTo>
                    <a:pt x="0" y="0"/>
                  </a:moveTo>
                  <a:lnTo>
                    <a:pt x="1619086" y="0"/>
                  </a:lnTo>
                  <a:lnTo>
                    <a:pt x="1619086" y="1306957"/>
                  </a:lnTo>
                  <a:lnTo>
                    <a:pt x="0" y="1306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" name="TextBox 5"/>
          <p:cNvSpPr txBox="1"/>
          <p:nvPr/>
        </p:nvSpPr>
        <p:spPr>
          <a:xfrm>
            <a:off x="0" y="200025"/>
            <a:ext cx="10515673" cy="40877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00"/>
              </a:lnSpc>
            </a:pPr>
            <a:r>
              <a:rPr lang="en-US" sz="10000" i="1">
                <a:solidFill>
                  <a:srgbClr val="000000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Snus            </a:t>
            </a:r>
          </a:p>
          <a:p>
            <a:pPr marL="1317159" lvl="1" indent="-658580" algn="l">
              <a:lnSpc>
                <a:spcPts val="6039"/>
              </a:lnSpc>
              <a:buFont typeface="Arial"/>
              <a:buChar char="•"/>
            </a:pPr>
            <a:r>
              <a:rPr lang="en-US" sz="6100" i="1">
                <a:solidFill>
                  <a:srgbClr val="000000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 </a:t>
            </a:r>
            <a:r>
              <a:rPr lang="en-US" sz="6100" i="1">
                <a:solidFill>
                  <a:srgbClr val="ED1C24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 interdit à la vente en Europe </a:t>
            </a:r>
            <a:r>
              <a:rPr lang="en-US" sz="6100" i="1">
                <a:solidFill>
                  <a:srgbClr val="000000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                         </a:t>
            </a:r>
          </a:p>
          <a:p>
            <a:pPr marL="1317159" lvl="1" indent="-658580" algn="l">
              <a:lnSpc>
                <a:spcPts val="6039"/>
              </a:lnSpc>
              <a:buFont typeface="Arial"/>
              <a:buChar char="•"/>
            </a:pPr>
            <a:r>
              <a:rPr lang="en-US" sz="6100" i="1">
                <a:solidFill>
                  <a:srgbClr val="000000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 lamelles humides de tabac</a:t>
            </a:r>
          </a:p>
          <a:p>
            <a:pPr marL="1317159" lvl="1" indent="-658580" algn="l">
              <a:lnSpc>
                <a:spcPts val="6039"/>
              </a:lnSpc>
              <a:buFont typeface="Arial"/>
              <a:buChar char="•"/>
            </a:pPr>
            <a:r>
              <a:rPr lang="en-US" sz="6100" i="1">
                <a:solidFill>
                  <a:srgbClr val="E54953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 </a:t>
            </a:r>
            <a:r>
              <a:rPr lang="en-US" sz="6100" i="1">
                <a:solidFill>
                  <a:srgbClr val="000000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6-12 mg de nicotine</a:t>
            </a:r>
          </a:p>
          <a:p>
            <a:pPr algn="l">
              <a:lnSpc>
                <a:spcPts val="4356"/>
              </a:lnSpc>
            </a:pPr>
            <a:r>
              <a:rPr lang="en-US" sz="4400" i="1">
                <a:solidFill>
                  <a:srgbClr val="000000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  </a:t>
            </a:r>
          </a:p>
        </p:txBody>
      </p:sp>
      <p:sp>
        <p:nvSpPr>
          <p:cNvPr id="6" name="Freeform 6"/>
          <p:cNvSpPr/>
          <p:nvPr/>
        </p:nvSpPr>
        <p:spPr>
          <a:xfrm>
            <a:off x="393331" y="3676132"/>
            <a:ext cx="6228433" cy="4129722"/>
          </a:xfrm>
          <a:custGeom>
            <a:avLst/>
            <a:gdLst/>
            <a:ahLst/>
            <a:cxnLst/>
            <a:rect l="l" t="t" r="r" b="b"/>
            <a:pathLst>
              <a:path w="6228433" h="4129722">
                <a:moveTo>
                  <a:pt x="0" y="0"/>
                </a:moveTo>
                <a:lnTo>
                  <a:pt x="6228433" y="0"/>
                </a:lnTo>
                <a:lnTo>
                  <a:pt x="6228433" y="4129722"/>
                </a:lnTo>
                <a:lnTo>
                  <a:pt x="0" y="412972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747138" y="2736754"/>
            <a:ext cx="4269181" cy="6008478"/>
          </a:xfrm>
          <a:custGeom>
            <a:avLst/>
            <a:gdLst/>
            <a:ahLst/>
            <a:cxnLst/>
            <a:rect l="l" t="t" r="r" b="b"/>
            <a:pathLst>
              <a:path w="4269181" h="6008478">
                <a:moveTo>
                  <a:pt x="0" y="0"/>
                </a:moveTo>
                <a:lnTo>
                  <a:pt x="4269181" y="0"/>
                </a:lnTo>
                <a:lnTo>
                  <a:pt x="4269181" y="6008478"/>
                </a:lnTo>
                <a:lnTo>
                  <a:pt x="0" y="600847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83495" y="3458767"/>
            <a:ext cx="6629757" cy="6624042"/>
            <a:chOff x="0" y="0"/>
            <a:chExt cx="8839675" cy="8832056"/>
          </a:xfrm>
        </p:grpSpPr>
        <p:sp>
          <p:nvSpPr>
            <p:cNvPr id="3" name="Freeform 3"/>
            <p:cNvSpPr/>
            <p:nvPr/>
          </p:nvSpPr>
          <p:spPr>
            <a:xfrm>
              <a:off x="3909853" y="3608404"/>
              <a:ext cx="4929822" cy="5223652"/>
            </a:xfrm>
            <a:custGeom>
              <a:avLst/>
              <a:gdLst/>
              <a:ahLst/>
              <a:cxnLst/>
              <a:rect l="l" t="t" r="r" b="b"/>
              <a:pathLst>
                <a:path w="4929822" h="5223652">
                  <a:moveTo>
                    <a:pt x="0" y="0"/>
                  </a:moveTo>
                  <a:lnTo>
                    <a:pt x="4929822" y="0"/>
                  </a:lnTo>
                  <a:lnTo>
                    <a:pt x="4929822" y="5223652"/>
                  </a:lnTo>
                  <a:lnTo>
                    <a:pt x="0" y="52236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619086" cy="1306957"/>
            </a:xfrm>
            <a:custGeom>
              <a:avLst/>
              <a:gdLst/>
              <a:ahLst/>
              <a:cxnLst/>
              <a:rect l="l" t="t" r="r" b="b"/>
              <a:pathLst>
                <a:path w="1619086" h="1306957">
                  <a:moveTo>
                    <a:pt x="0" y="0"/>
                  </a:moveTo>
                  <a:lnTo>
                    <a:pt x="1619086" y="0"/>
                  </a:lnTo>
                  <a:lnTo>
                    <a:pt x="1619086" y="1306957"/>
                  </a:lnTo>
                  <a:lnTo>
                    <a:pt x="0" y="1306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>
            <a:off x="1710279" y="287434"/>
            <a:ext cx="2775466" cy="2649308"/>
          </a:xfrm>
          <a:custGeom>
            <a:avLst/>
            <a:gdLst/>
            <a:ahLst/>
            <a:cxnLst/>
            <a:rect l="l" t="t" r="r" b="b"/>
            <a:pathLst>
              <a:path w="2775466" h="2649308">
                <a:moveTo>
                  <a:pt x="0" y="0"/>
                </a:moveTo>
                <a:lnTo>
                  <a:pt x="2775466" y="0"/>
                </a:lnTo>
                <a:lnTo>
                  <a:pt x="2775466" y="2649308"/>
                </a:lnTo>
                <a:lnTo>
                  <a:pt x="0" y="26493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158687" y="917020"/>
            <a:ext cx="6484194" cy="1500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  <a:spcBef>
                <a:spcPct val="0"/>
              </a:spcBef>
            </a:pPr>
            <a:r>
              <a:rPr lang="en-US" sz="8799" b="1" i="1">
                <a:solidFill>
                  <a:srgbClr val="000000"/>
                </a:solidFill>
                <a:latin typeface="Baskerville Display PT Bold Italics"/>
                <a:ea typeface="Baskerville Display PT Bold Italics"/>
                <a:cs typeface="Baskerville Display PT Bold Italics"/>
                <a:sym typeface="Baskerville Display PT Bold Italics"/>
              </a:rPr>
              <a:t>METATINE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485745" y="1407313"/>
            <a:ext cx="14876351" cy="2906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9900"/>
              </a:lnSpc>
            </a:pPr>
            <a:endParaRPr/>
          </a:p>
          <a:p>
            <a:pPr marL="950139" lvl="1" indent="-475069" algn="just">
              <a:lnSpc>
                <a:spcPts val="4356"/>
              </a:lnSpc>
              <a:buFont typeface="Arial"/>
              <a:buChar char="•"/>
            </a:pPr>
            <a:r>
              <a:rPr lang="en-US" sz="4400" i="1">
                <a:solidFill>
                  <a:srgbClr val="000000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 Nicotine de synthèse, 3.3 fois plus addictive que nicotine</a:t>
            </a:r>
          </a:p>
          <a:p>
            <a:pPr marL="950139" lvl="1" indent="-475069" algn="just">
              <a:lnSpc>
                <a:spcPts val="4356"/>
              </a:lnSpc>
              <a:buFont typeface="Arial"/>
              <a:buChar char="•"/>
            </a:pPr>
            <a:r>
              <a:rPr lang="en-US" sz="4400" i="1">
                <a:solidFill>
                  <a:srgbClr val="000000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 eliquides et  pouches étiquetés “ sans nicotine”</a:t>
            </a:r>
          </a:p>
          <a:p>
            <a:pPr marL="950139" lvl="1" indent="-475069" algn="just">
              <a:lnSpc>
                <a:spcPts val="4356"/>
              </a:lnSpc>
              <a:buFont typeface="Arial"/>
              <a:buChar char="•"/>
            </a:pPr>
            <a:r>
              <a:rPr lang="en-US" sz="4400" i="1">
                <a:solidFill>
                  <a:srgbClr val="000000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interdit à la vente en Europe mais vide juridique </a:t>
            </a:r>
          </a:p>
        </p:txBody>
      </p:sp>
      <p:sp>
        <p:nvSpPr>
          <p:cNvPr id="8" name="Freeform 8"/>
          <p:cNvSpPr/>
          <p:nvPr/>
        </p:nvSpPr>
        <p:spPr>
          <a:xfrm>
            <a:off x="11642881" y="4432538"/>
            <a:ext cx="5542536" cy="5372370"/>
          </a:xfrm>
          <a:custGeom>
            <a:avLst/>
            <a:gdLst/>
            <a:ahLst/>
            <a:cxnLst/>
            <a:rect l="l" t="t" r="r" b="b"/>
            <a:pathLst>
              <a:path w="5542536" h="5372370">
                <a:moveTo>
                  <a:pt x="0" y="0"/>
                </a:moveTo>
                <a:lnTo>
                  <a:pt x="5542536" y="0"/>
                </a:lnTo>
                <a:lnTo>
                  <a:pt x="5542536" y="5372370"/>
                </a:lnTo>
                <a:lnTo>
                  <a:pt x="0" y="537237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83495" y="3458767"/>
            <a:ext cx="6629757" cy="6624042"/>
            <a:chOff x="0" y="0"/>
            <a:chExt cx="8839675" cy="8832056"/>
          </a:xfrm>
        </p:grpSpPr>
        <p:sp>
          <p:nvSpPr>
            <p:cNvPr id="3" name="Freeform 3"/>
            <p:cNvSpPr/>
            <p:nvPr/>
          </p:nvSpPr>
          <p:spPr>
            <a:xfrm>
              <a:off x="3909853" y="3608404"/>
              <a:ext cx="4929822" cy="5223652"/>
            </a:xfrm>
            <a:custGeom>
              <a:avLst/>
              <a:gdLst/>
              <a:ahLst/>
              <a:cxnLst/>
              <a:rect l="l" t="t" r="r" b="b"/>
              <a:pathLst>
                <a:path w="4929822" h="5223652">
                  <a:moveTo>
                    <a:pt x="0" y="0"/>
                  </a:moveTo>
                  <a:lnTo>
                    <a:pt x="4929822" y="0"/>
                  </a:lnTo>
                  <a:lnTo>
                    <a:pt x="4929822" y="5223652"/>
                  </a:lnTo>
                  <a:lnTo>
                    <a:pt x="0" y="52236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619086" cy="1306957"/>
            </a:xfrm>
            <a:custGeom>
              <a:avLst/>
              <a:gdLst/>
              <a:ahLst/>
              <a:cxnLst/>
              <a:rect l="l" t="t" r="r" b="b"/>
              <a:pathLst>
                <a:path w="1619086" h="1306957">
                  <a:moveTo>
                    <a:pt x="0" y="0"/>
                  </a:moveTo>
                  <a:lnTo>
                    <a:pt x="1619086" y="0"/>
                  </a:lnTo>
                  <a:lnTo>
                    <a:pt x="1619086" y="1306957"/>
                  </a:lnTo>
                  <a:lnTo>
                    <a:pt x="0" y="1306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" name="TextBox 5"/>
          <p:cNvSpPr txBox="1"/>
          <p:nvPr/>
        </p:nvSpPr>
        <p:spPr>
          <a:xfrm>
            <a:off x="3101264" y="200025"/>
            <a:ext cx="14876351" cy="4133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00"/>
              </a:lnSpc>
            </a:pPr>
            <a:r>
              <a:rPr lang="en-US" sz="10000" i="1">
                <a:solidFill>
                  <a:srgbClr val="000000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perles de nicotine</a:t>
            </a:r>
          </a:p>
          <a:p>
            <a:pPr algn="l">
              <a:lnSpc>
                <a:spcPts val="9900"/>
              </a:lnSpc>
            </a:pPr>
            <a:endParaRPr lang="en-US" sz="10000" i="1">
              <a:solidFill>
                <a:srgbClr val="000000"/>
              </a:solidFill>
              <a:latin typeface="Baskerville Display PT Italics"/>
              <a:ea typeface="Baskerville Display PT Italics"/>
              <a:cs typeface="Baskerville Display PT Italics"/>
              <a:sym typeface="Baskerville Display PT Italics"/>
            </a:endParaRPr>
          </a:p>
          <a:p>
            <a:pPr marL="1381928" lvl="1" indent="-690964" algn="l">
              <a:lnSpc>
                <a:spcPts val="6336"/>
              </a:lnSpc>
              <a:buFont typeface="Arial"/>
              <a:buChar char="•"/>
            </a:pPr>
            <a:r>
              <a:rPr lang="en-US" sz="6400" i="1">
                <a:solidFill>
                  <a:srgbClr val="000000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8mg de nicotine </a:t>
            </a:r>
          </a:p>
          <a:p>
            <a:pPr marL="1381928" lvl="1" indent="-690964" algn="l">
              <a:lnSpc>
                <a:spcPts val="6336"/>
              </a:lnSpc>
              <a:buFont typeface="Arial"/>
              <a:buChar char="•"/>
            </a:pPr>
            <a:r>
              <a:rPr lang="en-US" sz="6400" i="1">
                <a:solidFill>
                  <a:srgbClr val="000000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buralistes</a:t>
            </a:r>
          </a:p>
        </p:txBody>
      </p:sp>
      <p:sp>
        <p:nvSpPr>
          <p:cNvPr id="6" name="Freeform 6"/>
          <p:cNvSpPr/>
          <p:nvPr/>
        </p:nvSpPr>
        <p:spPr>
          <a:xfrm>
            <a:off x="4024079" y="4861460"/>
            <a:ext cx="12468892" cy="5221349"/>
          </a:xfrm>
          <a:custGeom>
            <a:avLst/>
            <a:gdLst/>
            <a:ahLst/>
            <a:cxnLst/>
            <a:rect l="l" t="t" r="r" b="b"/>
            <a:pathLst>
              <a:path w="12468892" h="5221349">
                <a:moveTo>
                  <a:pt x="0" y="0"/>
                </a:moveTo>
                <a:lnTo>
                  <a:pt x="12468892" y="0"/>
                </a:lnTo>
                <a:lnTo>
                  <a:pt x="12468892" y="5221349"/>
                </a:lnTo>
                <a:lnTo>
                  <a:pt x="0" y="522134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62025"/>
            <a:ext cx="3564870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  <a:spcBef>
                <a:spcPct val="0"/>
              </a:spcBef>
            </a:pPr>
            <a:r>
              <a:rPr lang="en-US" sz="3600" spc="74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SOMMAIRE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923382" y="3963193"/>
            <a:ext cx="5035403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sz="3499" i="1">
                <a:solidFill>
                  <a:srgbClr val="000000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Les substituts nicotiniques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538737" y="3111235"/>
            <a:ext cx="785515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 spc="618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01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538737" y="3999706"/>
            <a:ext cx="785515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 spc="618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02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914533" y="4828910"/>
            <a:ext cx="5017705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sz="3499" i="1">
                <a:solidFill>
                  <a:srgbClr val="000000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la Varénicline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538737" y="4865423"/>
            <a:ext cx="785515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 spc="618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03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893058" y="6350795"/>
            <a:ext cx="5035403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sz="3499" i="1">
                <a:solidFill>
                  <a:srgbClr val="000000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la vapoteuse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548262" y="6387307"/>
            <a:ext cx="785515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 spc="618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05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538737" y="7077341"/>
            <a:ext cx="785515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 spc="618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06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905684" y="7040828"/>
            <a:ext cx="5017705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sz="3499" i="1">
                <a:solidFill>
                  <a:srgbClr val="000000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puff semi jetable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5596801" y="3111235"/>
            <a:ext cx="785515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 spc="618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07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963748" y="3074722"/>
            <a:ext cx="5017705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sz="3499" i="1">
                <a:solidFill>
                  <a:srgbClr val="000000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tabac chauffé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963748" y="4065851"/>
            <a:ext cx="5035403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sz="3499" i="1">
                <a:solidFill>
                  <a:srgbClr val="000000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pouches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5596801" y="4102364"/>
            <a:ext cx="785515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 spc="618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08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5596801" y="5094023"/>
            <a:ext cx="785515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 spc="618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09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923382" y="3097476"/>
            <a:ext cx="5017705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sz="3499" i="1">
                <a:solidFill>
                  <a:srgbClr val="000000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état des lieux du tabagisme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5596801" y="6085682"/>
            <a:ext cx="785515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 spc="618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10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963748" y="5076825"/>
            <a:ext cx="5017705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sz="3499" i="1">
                <a:solidFill>
                  <a:srgbClr val="000000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snus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963748" y="7040828"/>
            <a:ext cx="5035403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sz="3499" i="1">
                <a:solidFill>
                  <a:srgbClr val="000000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conclusion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5596801" y="7077341"/>
            <a:ext cx="785515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 spc="618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11</a:t>
            </a:r>
          </a:p>
        </p:txBody>
      </p:sp>
      <p:sp>
        <p:nvSpPr>
          <p:cNvPr id="22" name="Freeform 22"/>
          <p:cNvSpPr/>
          <p:nvPr/>
        </p:nvSpPr>
        <p:spPr>
          <a:xfrm>
            <a:off x="7379724" y="7564703"/>
            <a:ext cx="337076" cy="272094"/>
          </a:xfrm>
          <a:custGeom>
            <a:avLst/>
            <a:gdLst/>
            <a:ahLst/>
            <a:cxnLst/>
            <a:rect l="l" t="t" r="r" b="b"/>
            <a:pathLst>
              <a:path w="337076" h="272094">
                <a:moveTo>
                  <a:pt x="0" y="0"/>
                </a:moveTo>
                <a:lnTo>
                  <a:pt x="337076" y="0"/>
                </a:lnTo>
                <a:lnTo>
                  <a:pt x="337076" y="272094"/>
                </a:lnTo>
                <a:lnTo>
                  <a:pt x="0" y="2720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5381060" y="5467085"/>
            <a:ext cx="215741" cy="228600"/>
          </a:xfrm>
          <a:custGeom>
            <a:avLst/>
            <a:gdLst/>
            <a:ahLst/>
            <a:cxnLst/>
            <a:rect l="l" t="t" r="r" b="b"/>
            <a:pathLst>
              <a:path w="215741" h="228600">
                <a:moveTo>
                  <a:pt x="0" y="0"/>
                </a:moveTo>
                <a:lnTo>
                  <a:pt x="215741" y="0"/>
                </a:lnTo>
                <a:lnTo>
                  <a:pt x="215741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2942530" y="7836797"/>
            <a:ext cx="2038923" cy="1191261"/>
          </a:xfrm>
          <a:custGeom>
            <a:avLst/>
            <a:gdLst/>
            <a:ahLst/>
            <a:cxnLst/>
            <a:rect l="l" t="t" r="r" b="b"/>
            <a:pathLst>
              <a:path w="2038923" h="1191261">
                <a:moveTo>
                  <a:pt x="0" y="0"/>
                </a:moveTo>
                <a:lnTo>
                  <a:pt x="2038923" y="0"/>
                </a:lnTo>
                <a:lnTo>
                  <a:pt x="2038923" y="1191261"/>
                </a:lnTo>
                <a:lnTo>
                  <a:pt x="0" y="11912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9963748" y="6085682"/>
            <a:ext cx="5017705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sz="3499" i="1">
                <a:solidFill>
                  <a:srgbClr val="000000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perles de nicotine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901907" y="5629010"/>
            <a:ext cx="5017705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sz="3499" i="1">
                <a:solidFill>
                  <a:srgbClr val="000000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la Cystisine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7548262" y="5665523"/>
            <a:ext cx="785515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 spc="618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04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83495" y="3458767"/>
            <a:ext cx="6629757" cy="6624042"/>
            <a:chOff x="0" y="0"/>
            <a:chExt cx="8839675" cy="8832056"/>
          </a:xfrm>
        </p:grpSpPr>
        <p:sp>
          <p:nvSpPr>
            <p:cNvPr id="3" name="Freeform 3"/>
            <p:cNvSpPr/>
            <p:nvPr/>
          </p:nvSpPr>
          <p:spPr>
            <a:xfrm>
              <a:off x="3909853" y="3608404"/>
              <a:ext cx="4929822" cy="5223652"/>
            </a:xfrm>
            <a:custGeom>
              <a:avLst/>
              <a:gdLst/>
              <a:ahLst/>
              <a:cxnLst/>
              <a:rect l="l" t="t" r="r" b="b"/>
              <a:pathLst>
                <a:path w="4929822" h="5223652">
                  <a:moveTo>
                    <a:pt x="0" y="0"/>
                  </a:moveTo>
                  <a:lnTo>
                    <a:pt x="4929822" y="0"/>
                  </a:lnTo>
                  <a:lnTo>
                    <a:pt x="4929822" y="5223652"/>
                  </a:lnTo>
                  <a:lnTo>
                    <a:pt x="0" y="52236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619086" cy="1306957"/>
            </a:xfrm>
            <a:custGeom>
              <a:avLst/>
              <a:gdLst/>
              <a:ahLst/>
              <a:cxnLst/>
              <a:rect l="l" t="t" r="r" b="b"/>
              <a:pathLst>
                <a:path w="1619086" h="1306957">
                  <a:moveTo>
                    <a:pt x="0" y="0"/>
                  </a:moveTo>
                  <a:lnTo>
                    <a:pt x="1619086" y="0"/>
                  </a:lnTo>
                  <a:lnTo>
                    <a:pt x="1619086" y="1306957"/>
                  </a:lnTo>
                  <a:lnTo>
                    <a:pt x="0" y="1306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>
            <a:off x="453843" y="907687"/>
            <a:ext cx="3858365" cy="3858365"/>
          </a:xfrm>
          <a:custGeom>
            <a:avLst/>
            <a:gdLst/>
            <a:ahLst/>
            <a:cxnLst/>
            <a:rect l="l" t="t" r="r" b="b"/>
            <a:pathLst>
              <a:path w="3858365" h="3858365">
                <a:moveTo>
                  <a:pt x="0" y="0"/>
                </a:moveTo>
                <a:lnTo>
                  <a:pt x="3858366" y="0"/>
                </a:lnTo>
                <a:lnTo>
                  <a:pt x="3858366" y="3858365"/>
                </a:lnTo>
                <a:lnTo>
                  <a:pt x="0" y="38583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53843" y="5238750"/>
            <a:ext cx="17235991" cy="4441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50139" lvl="1" indent="-475069" algn="just">
              <a:lnSpc>
                <a:spcPts val="4356"/>
              </a:lnSpc>
              <a:buFont typeface="Arial"/>
              <a:buChar char="•"/>
            </a:pPr>
            <a:r>
              <a:rPr lang="en-US" sz="4400">
                <a:solidFill>
                  <a:srgbClr val="000000"/>
                </a:solidFill>
                <a:latin typeface="Baskerville Display PT"/>
                <a:ea typeface="Baskerville Display PT"/>
                <a:cs typeface="Baskerville Display PT"/>
                <a:sym typeface="Baskerville Display PT"/>
              </a:rPr>
              <a:t>Art. R. 5132-45. - La production, la fabrication, le transport, l'importation, l'exportation, la détention, l'offre, la cession, l'acquisition et l'emploi de produits à usage oral contenant de la nicotine sont interdits sur le territoire national.</a:t>
            </a:r>
          </a:p>
          <a:p>
            <a:pPr algn="just">
              <a:lnSpc>
                <a:spcPts val="4356"/>
              </a:lnSpc>
            </a:pPr>
            <a:endParaRPr lang="en-US" sz="4400">
              <a:solidFill>
                <a:srgbClr val="000000"/>
              </a:solidFill>
              <a:latin typeface="Baskerville Display PT"/>
              <a:ea typeface="Baskerville Display PT"/>
              <a:cs typeface="Baskerville Display PT"/>
              <a:sym typeface="Baskerville Display PT"/>
            </a:endParaRPr>
          </a:p>
          <a:p>
            <a:pPr marL="950139" lvl="1" indent="-475069" algn="just">
              <a:lnSpc>
                <a:spcPts val="4356"/>
              </a:lnSpc>
              <a:buFont typeface="Arial"/>
              <a:buChar char="•"/>
            </a:pPr>
            <a:r>
              <a:rPr lang="en-US" sz="4400">
                <a:solidFill>
                  <a:srgbClr val="000000"/>
                </a:solidFill>
                <a:latin typeface="Baskerville Display PT"/>
                <a:ea typeface="Baskerville Display PT"/>
                <a:cs typeface="Baskerville Display PT"/>
                <a:sym typeface="Baskerville Display PT"/>
              </a:rPr>
              <a:t>cela concerne les pouches, billes, perles</a:t>
            </a:r>
          </a:p>
          <a:p>
            <a:pPr algn="just">
              <a:lnSpc>
                <a:spcPts val="4356"/>
              </a:lnSpc>
            </a:pPr>
            <a:endParaRPr lang="en-US" sz="4400">
              <a:solidFill>
                <a:srgbClr val="000000"/>
              </a:solidFill>
              <a:latin typeface="Baskerville Display PT"/>
              <a:ea typeface="Baskerville Display PT"/>
              <a:cs typeface="Baskerville Display PT"/>
              <a:sym typeface="Baskerville Display PT"/>
            </a:endParaRPr>
          </a:p>
          <a:p>
            <a:pPr marL="950139" lvl="1" indent="-475069" algn="just">
              <a:lnSpc>
                <a:spcPts val="4356"/>
              </a:lnSpc>
              <a:buFont typeface="Arial"/>
              <a:buChar char="•"/>
            </a:pPr>
            <a:r>
              <a:rPr lang="en-US" sz="4400">
                <a:solidFill>
                  <a:srgbClr val="000000"/>
                </a:solidFill>
                <a:latin typeface="Baskerville Display PT"/>
                <a:ea typeface="Baskerville Display PT"/>
                <a:cs typeface="Baskerville Display PT"/>
                <a:sym typeface="Baskerville Display PT"/>
              </a:rPr>
              <a:t>applicable dès mars 2026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553563" y="895350"/>
            <a:ext cx="12182945" cy="2360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19"/>
              </a:lnSpc>
              <a:spcBef>
                <a:spcPct val="0"/>
              </a:spcBef>
            </a:pPr>
            <a:r>
              <a:rPr lang="en-US" sz="6799" b="1" i="1">
                <a:solidFill>
                  <a:srgbClr val="000000"/>
                </a:solidFill>
                <a:latin typeface="Baskerville Display PT Bold Italics"/>
                <a:ea typeface="Baskerville Display PT Bold Italics"/>
                <a:cs typeface="Baskerville Display PT Bold Italics"/>
                <a:sym typeface="Baskerville Display PT Bold Italics"/>
              </a:rPr>
              <a:t>JO:DÉCRET 2025-898 05/09/2025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66291" y="2910060"/>
            <a:ext cx="10863526" cy="1447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849"/>
              </a:lnSpc>
              <a:spcBef>
                <a:spcPct val="0"/>
              </a:spcBef>
            </a:pPr>
            <a:r>
              <a:rPr lang="en-US" sz="4499" b="1" i="1">
                <a:solidFill>
                  <a:srgbClr val="000000"/>
                </a:solidFill>
                <a:latin typeface="Baskerville Display PT Bold Italics"/>
                <a:ea typeface="Baskerville Display PT Bold Italics"/>
                <a:cs typeface="Baskerville Display PT Bold Italics"/>
                <a:sym typeface="Baskerville Display PT Bold Italics"/>
              </a:rPr>
              <a:t>les alternatives validées sont mises en place pour l’aide au sevrage tabagique des fumeurs...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066291" y="6322903"/>
            <a:ext cx="14316639" cy="2181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849"/>
              </a:lnSpc>
              <a:spcBef>
                <a:spcPct val="0"/>
              </a:spcBef>
            </a:pPr>
            <a:r>
              <a:rPr lang="en-US" sz="4499" b="1" i="1">
                <a:solidFill>
                  <a:srgbClr val="000000"/>
                </a:solidFill>
                <a:latin typeface="Baskerville Display PT Bold Italics"/>
                <a:ea typeface="Baskerville Display PT Bold Italics"/>
                <a:cs typeface="Baskerville Display PT Bold Italics"/>
                <a:sym typeface="Baskerville Display PT Bold Italics"/>
              </a:rPr>
              <a:t>les alternatives non validées sont fabriquées, en majorité, par l’industrie du tabac pour cibler les plus jeunes, via les réseaux sociaux, et entretenir le doute autour de ces produits...</a:t>
            </a:r>
          </a:p>
        </p:txBody>
      </p:sp>
      <p:sp>
        <p:nvSpPr>
          <p:cNvPr id="4" name="Freeform 4"/>
          <p:cNvSpPr/>
          <p:nvPr/>
        </p:nvSpPr>
        <p:spPr>
          <a:xfrm>
            <a:off x="2066291" y="5143500"/>
            <a:ext cx="285571" cy="302592"/>
          </a:xfrm>
          <a:custGeom>
            <a:avLst/>
            <a:gdLst/>
            <a:ahLst/>
            <a:cxnLst/>
            <a:rect l="l" t="t" r="r" b="b"/>
            <a:pathLst>
              <a:path w="285571" h="302592">
                <a:moveTo>
                  <a:pt x="0" y="0"/>
                </a:moveTo>
                <a:lnTo>
                  <a:pt x="285571" y="0"/>
                </a:lnTo>
                <a:lnTo>
                  <a:pt x="285571" y="302592"/>
                </a:lnTo>
                <a:lnTo>
                  <a:pt x="0" y="3025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614365">
            <a:off x="6676678" y="5128154"/>
            <a:ext cx="321217" cy="259292"/>
          </a:xfrm>
          <a:custGeom>
            <a:avLst/>
            <a:gdLst/>
            <a:ahLst/>
            <a:cxnLst/>
            <a:rect l="l" t="t" r="r" b="b"/>
            <a:pathLst>
              <a:path w="321217" h="259292">
                <a:moveTo>
                  <a:pt x="0" y="0"/>
                </a:moveTo>
                <a:lnTo>
                  <a:pt x="321217" y="0"/>
                </a:lnTo>
                <a:lnTo>
                  <a:pt x="321217" y="259292"/>
                </a:lnTo>
                <a:lnTo>
                  <a:pt x="0" y="2592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988260" y="5106504"/>
            <a:ext cx="285571" cy="302592"/>
          </a:xfrm>
          <a:custGeom>
            <a:avLst/>
            <a:gdLst/>
            <a:ahLst/>
            <a:cxnLst/>
            <a:rect l="l" t="t" r="r" b="b"/>
            <a:pathLst>
              <a:path w="285571" h="302592">
                <a:moveTo>
                  <a:pt x="0" y="0"/>
                </a:moveTo>
                <a:lnTo>
                  <a:pt x="285571" y="0"/>
                </a:lnTo>
                <a:lnTo>
                  <a:pt x="285571" y="302592"/>
                </a:lnTo>
                <a:lnTo>
                  <a:pt x="0" y="3025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614365">
            <a:off x="15408833" y="5013854"/>
            <a:ext cx="321217" cy="259292"/>
          </a:xfrm>
          <a:custGeom>
            <a:avLst/>
            <a:gdLst/>
            <a:ahLst/>
            <a:cxnLst/>
            <a:rect l="l" t="t" r="r" b="b"/>
            <a:pathLst>
              <a:path w="321217" h="259292">
                <a:moveTo>
                  <a:pt x="0" y="0"/>
                </a:moveTo>
                <a:lnTo>
                  <a:pt x="321217" y="0"/>
                </a:lnTo>
                <a:lnTo>
                  <a:pt x="321217" y="259292"/>
                </a:lnTo>
                <a:lnTo>
                  <a:pt x="0" y="2592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136634" y="457198"/>
            <a:ext cx="14876351" cy="1323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00"/>
              </a:lnSpc>
            </a:pPr>
            <a:r>
              <a:rPr lang="en-US" sz="10000" i="1">
                <a:solidFill>
                  <a:srgbClr val="000000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En conclusion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200025"/>
            <a:ext cx="17113180" cy="132317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00"/>
              </a:lnSpc>
            </a:pPr>
            <a:r>
              <a:rPr lang="en-US" sz="10000" i="1">
                <a:solidFill>
                  <a:srgbClr val="000000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  état des lieux du tabagisme </a:t>
            </a:r>
          </a:p>
          <a:p>
            <a:pPr algn="l">
              <a:lnSpc>
                <a:spcPts val="6039"/>
              </a:lnSpc>
            </a:pPr>
            <a:endParaRPr lang="en-US" sz="10000" i="1">
              <a:solidFill>
                <a:srgbClr val="000000"/>
              </a:solidFill>
              <a:latin typeface="Baskerville Display PT Italics"/>
              <a:ea typeface="Baskerville Display PT Italics"/>
              <a:cs typeface="Baskerville Display PT Italics"/>
              <a:sym typeface="Baskerville Display PT Italics"/>
            </a:endParaRPr>
          </a:p>
          <a:p>
            <a:pPr marL="1317159" lvl="1" indent="-658580" algn="l">
              <a:lnSpc>
                <a:spcPts val="6039"/>
              </a:lnSpc>
              <a:buFont typeface="Arial"/>
              <a:buChar char="•"/>
            </a:pPr>
            <a:r>
              <a:rPr lang="en-US" sz="6100" i="1">
                <a:solidFill>
                  <a:srgbClr val="000000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 consommation en baisse </a:t>
            </a:r>
          </a:p>
          <a:p>
            <a:pPr algn="l">
              <a:lnSpc>
                <a:spcPts val="6039"/>
              </a:lnSpc>
            </a:pPr>
            <a:endParaRPr lang="en-US" sz="6100" i="1">
              <a:solidFill>
                <a:srgbClr val="000000"/>
              </a:solidFill>
              <a:latin typeface="Baskerville Display PT Italics"/>
              <a:ea typeface="Baskerville Display PT Italics"/>
              <a:cs typeface="Baskerville Display PT Italics"/>
              <a:sym typeface="Baskerville Display PT Italics"/>
            </a:endParaRPr>
          </a:p>
          <a:p>
            <a:pPr marL="1317159" lvl="1" indent="-658580" algn="l">
              <a:lnSpc>
                <a:spcPts val="6039"/>
              </a:lnSpc>
              <a:buFont typeface="Arial"/>
              <a:buChar char="•"/>
            </a:pPr>
            <a:r>
              <a:rPr lang="en-US" sz="6100" i="1">
                <a:solidFill>
                  <a:srgbClr val="000000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Co-addiction fréquente</a:t>
            </a:r>
          </a:p>
          <a:p>
            <a:pPr algn="l">
              <a:lnSpc>
                <a:spcPts val="6039"/>
              </a:lnSpc>
            </a:pPr>
            <a:endParaRPr lang="en-US" sz="6100" i="1">
              <a:solidFill>
                <a:srgbClr val="000000"/>
              </a:solidFill>
              <a:latin typeface="Baskerville Display PT Italics"/>
              <a:ea typeface="Baskerville Display PT Italics"/>
              <a:cs typeface="Baskerville Display PT Italics"/>
              <a:sym typeface="Baskerville Display PT Italics"/>
            </a:endParaRPr>
          </a:p>
          <a:p>
            <a:pPr marL="1317159" lvl="1" indent="-658580" algn="l">
              <a:lnSpc>
                <a:spcPts val="6039"/>
              </a:lnSpc>
              <a:buFont typeface="Arial"/>
              <a:buChar char="•"/>
            </a:pPr>
            <a:r>
              <a:rPr lang="en-US" sz="6100" i="1">
                <a:solidFill>
                  <a:srgbClr val="000000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majore les risques de dépression et d’idées suicidaires</a:t>
            </a:r>
          </a:p>
          <a:p>
            <a:pPr algn="l">
              <a:lnSpc>
                <a:spcPts val="6039"/>
              </a:lnSpc>
            </a:pPr>
            <a:endParaRPr lang="en-US" sz="6100" i="1">
              <a:solidFill>
                <a:srgbClr val="000000"/>
              </a:solidFill>
              <a:latin typeface="Baskerville Display PT Italics"/>
              <a:ea typeface="Baskerville Display PT Italics"/>
              <a:cs typeface="Baskerville Display PT Italics"/>
              <a:sym typeface="Baskerville Display PT Italics"/>
            </a:endParaRPr>
          </a:p>
          <a:p>
            <a:pPr marL="1317159" lvl="1" indent="-658580" algn="l">
              <a:lnSpc>
                <a:spcPts val="6039"/>
              </a:lnSpc>
              <a:buFont typeface="Arial"/>
              <a:buChar char="•"/>
            </a:pPr>
            <a:r>
              <a:rPr lang="en-US" sz="6100" i="1">
                <a:solidFill>
                  <a:srgbClr val="000000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1er facteur de risque de cancer</a:t>
            </a:r>
          </a:p>
          <a:p>
            <a:pPr algn="l">
              <a:lnSpc>
                <a:spcPts val="6039"/>
              </a:lnSpc>
            </a:pPr>
            <a:endParaRPr lang="en-US" sz="6100" i="1">
              <a:solidFill>
                <a:srgbClr val="000000"/>
              </a:solidFill>
              <a:latin typeface="Baskerville Display PT Italics"/>
              <a:ea typeface="Baskerville Display PT Italics"/>
              <a:cs typeface="Baskerville Display PT Italics"/>
              <a:sym typeface="Baskerville Display PT Italics"/>
            </a:endParaRPr>
          </a:p>
          <a:p>
            <a:pPr marL="1317159" lvl="1" indent="-658580" algn="l">
              <a:lnSpc>
                <a:spcPts val="6039"/>
              </a:lnSpc>
              <a:buFont typeface="Arial"/>
              <a:buChar char="•"/>
            </a:pPr>
            <a:r>
              <a:rPr lang="en-US" sz="6100" i="1">
                <a:solidFill>
                  <a:srgbClr val="000000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1er facteur de risque de maladies cardio-vasculaires</a:t>
            </a:r>
          </a:p>
          <a:p>
            <a:pPr algn="l">
              <a:lnSpc>
                <a:spcPts val="6039"/>
              </a:lnSpc>
            </a:pPr>
            <a:endParaRPr lang="en-US" sz="6100" i="1">
              <a:solidFill>
                <a:srgbClr val="000000"/>
              </a:solidFill>
              <a:latin typeface="Baskerville Display PT Italics"/>
              <a:ea typeface="Baskerville Display PT Italics"/>
              <a:cs typeface="Baskerville Display PT Italics"/>
              <a:sym typeface="Baskerville Display PT Italics"/>
            </a:endParaRPr>
          </a:p>
          <a:p>
            <a:pPr algn="l">
              <a:lnSpc>
                <a:spcPts val="6039"/>
              </a:lnSpc>
            </a:pPr>
            <a:endParaRPr lang="en-US" sz="6100" i="1">
              <a:solidFill>
                <a:srgbClr val="000000"/>
              </a:solidFill>
              <a:latin typeface="Baskerville Display PT Italics"/>
              <a:ea typeface="Baskerville Display PT Italics"/>
              <a:cs typeface="Baskerville Display PT Italics"/>
              <a:sym typeface="Baskerville Display PT Italics"/>
            </a:endParaRPr>
          </a:p>
          <a:p>
            <a:pPr algn="l">
              <a:lnSpc>
                <a:spcPts val="6039"/>
              </a:lnSpc>
            </a:pPr>
            <a:endParaRPr lang="en-US" sz="6100" i="1">
              <a:solidFill>
                <a:srgbClr val="000000"/>
              </a:solidFill>
              <a:latin typeface="Baskerville Display PT Italics"/>
              <a:ea typeface="Baskerville Display PT Italics"/>
              <a:cs typeface="Baskerville Display PT Italics"/>
              <a:sym typeface="Baskerville Display PT Italics"/>
            </a:endParaRPr>
          </a:p>
          <a:p>
            <a:pPr algn="l">
              <a:lnSpc>
                <a:spcPts val="6039"/>
              </a:lnSpc>
            </a:pPr>
            <a:endParaRPr lang="en-US" sz="6100" i="1">
              <a:solidFill>
                <a:srgbClr val="000000"/>
              </a:solidFill>
              <a:latin typeface="Baskerville Display PT Italics"/>
              <a:ea typeface="Baskerville Display PT Italics"/>
              <a:cs typeface="Baskerville Display PT Italics"/>
              <a:sym typeface="Baskerville Display PT Italics"/>
            </a:endParaRPr>
          </a:p>
          <a:p>
            <a:pPr algn="l">
              <a:lnSpc>
                <a:spcPts val="6039"/>
              </a:lnSpc>
            </a:pPr>
            <a:endParaRPr lang="en-US" sz="6100" i="1">
              <a:solidFill>
                <a:srgbClr val="000000"/>
              </a:solidFill>
              <a:latin typeface="Baskerville Display PT Italics"/>
              <a:ea typeface="Baskerville Display PT Italics"/>
              <a:cs typeface="Baskerville Display PT Italics"/>
              <a:sym typeface="Baskerville Display PT Italics"/>
            </a:endParaRPr>
          </a:p>
          <a:p>
            <a:pPr algn="l">
              <a:lnSpc>
                <a:spcPts val="4356"/>
              </a:lnSpc>
            </a:pPr>
            <a:r>
              <a:rPr lang="en-US" sz="4400" i="1">
                <a:solidFill>
                  <a:srgbClr val="000000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772030" y="2143893"/>
            <a:ext cx="8118638" cy="6900842"/>
          </a:xfrm>
          <a:custGeom>
            <a:avLst/>
            <a:gdLst/>
            <a:ahLst/>
            <a:cxnLst/>
            <a:rect l="l" t="t" r="r" b="b"/>
            <a:pathLst>
              <a:path w="8118638" h="6900842">
                <a:moveTo>
                  <a:pt x="0" y="0"/>
                </a:moveTo>
                <a:lnTo>
                  <a:pt x="8118638" y="0"/>
                </a:lnTo>
                <a:lnTo>
                  <a:pt x="8118638" y="6900842"/>
                </a:lnTo>
                <a:lnTo>
                  <a:pt x="0" y="69008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0" y="200025"/>
            <a:ext cx="17113180" cy="40877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00"/>
              </a:lnSpc>
            </a:pPr>
            <a:r>
              <a:rPr lang="en-US" sz="10000" i="1">
                <a:solidFill>
                  <a:srgbClr val="000000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 1er facteur de risque de cancer </a:t>
            </a:r>
          </a:p>
          <a:p>
            <a:pPr algn="l">
              <a:lnSpc>
                <a:spcPts val="6039"/>
              </a:lnSpc>
            </a:pPr>
            <a:endParaRPr lang="en-US" sz="10000" i="1">
              <a:solidFill>
                <a:srgbClr val="000000"/>
              </a:solidFill>
              <a:latin typeface="Baskerville Display PT Italics"/>
              <a:ea typeface="Baskerville Display PT Italics"/>
              <a:cs typeface="Baskerville Display PT Italics"/>
              <a:sym typeface="Baskerville Display PT Italics"/>
            </a:endParaRPr>
          </a:p>
          <a:p>
            <a:pPr algn="l">
              <a:lnSpc>
                <a:spcPts val="6039"/>
              </a:lnSpc>
            </a:pPr>
            <a:endParaRPr lang="en-US" sz="10000" i="1">
              <a:solidFill>
                <a:srgbClr val="000000"/>
              </a:solidFill>
              <a:latin typeface="Baskerville Display PT Italics"/>
              <a:ea typeface="Baskerville Display PT Italics"/>
              <a:cs typeface="Baskerville Display PT Italics"/>
              <a:sym typeface="Baskerville Display PT Italics"/>
            </a:endParaRPr>
          </a:p>
          <a:p>
            <a:pPr algn="l">
              <a:lnSpc>
                <a:spcPts val="6039"/>
              </a:lnSpc>
            </a:pPr>
            <a:endParaRPr lang="en-US" sz="10000" i="1">
              <a:solidFill>
                <a:srgbClr val="000000"/>
              </a:solidFill>
              <a:latin typeface="Baskerville Display PT Italics"/>
              <a:ea typeface="Baskerville Display PT Italics"/>
              <a:cs typeface="Baskerville Display PT Italics"/>
              <a:sym typeface="Baskerville Display PT Italics"/>
            </a:endParaRPr>
          </a:p>
          <a:p>
            <a:pPr algn="l">
              <a:lnSpc>
                <a:spcPts val="4356"/>
              </a:lnSpc>
            </a:pPr>
            <a:r>
              <a:rPr lang="en-US" sz="4400" i="1">
                <a:solidFill>
                  <a:srgbClr val="000000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588364" y="2803020"/>
            <a:ext cx="6906888" cy="4250393"/>
          </a:xfrm>
          <a:custGeom>
            <a:avLst/>
            <a:gdLst/>
            <a:ahLst/>
            <a:cxnLst/>
            <a:rect l="l" t="t" r="r" b="b"/>
            <a:pathLst>
              <a:path w="6906888" h="4250393">
                <a:moveTo>
                  <a:pt x="0" y="0"/>
                </a:moveTo>
                <a:lnTo>
                  <a:pt x="6906888" y="0"/>
                </a:lnTo>
                <a:lnTo>
                  <a:pt x="6906888" y="4250392"/>
                </a:lnTo>
                <a:lnTo>
                  <a:pt x="0" y="42503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87410" y="209550"/>
            <a:ext cx="17113180" cy="2593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99"/>
              </a:lnSpc>
            </a:pPr>
            <a:r>
              <a:rPr lang="en-US" sz="10100" i="1">
                <a:solidFill>
                  <a:srgbClr val="000000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1er facteur de risque de maladies cardio-vasculaires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82784" y="4339317"/>
            <a:ext cx="11248657" cy="3807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49" lvl="1" indent="-377824" algn="l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Baskerville Display PT"/>
                <a:ea typeface="Baskerville Display PT"/>
                <a:cs typeface="Baskerville Display PT"/>
                <a:sym typeface="Baskerville Display PT"/>
              </a:rPr>
              <a:t>nombre de cigarettes fumées/jour</a:t>
            </a:r>
          </a:p>
          <a:p>
            <a:pPr algn="l">
              <a:lnSpc>
                <a:spcPts val="4899"/>
              </a:lnSpc>
            </a:pPr>
            <a:endParaRPr lang="en-US" sz="3499">
              <a:solidFill>
                <a:srgbClr val="000000"/>
              </a:solidFill>
              <a:latin typeface="Baskerville Display PT"/>
              <a:ea typeface="Baskerville Display PT"/>
              <a:cs typeface="Baskerville Display PT"/>
              <a:sym typeface="Baskerville Display PT"/>
            </a:endParaRPr>
          </a:p>
          <a:p>
            <a:pPr marL="755649" lvl="1" indent="-377824" algn="l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Baskerville Display PT"/>
                <a:ea typeface="Baskerville Display PT"/>
                <a:cs typeface="Baskerville Display PT"/>
                <a:sym typeface="Baskerville Display PT"/>
              </a:rPr>
              <a:t>durée d’exposition au tabagisme</a:t>
            </a:r>
          </a:p>
          <a:p>
            <a:pPr algn="l">
              <a:lnSpc>
                <a:spcPts val="4899"/>
              </a:lnSpc>
            </a:pPr>
            <a:endParaRPr lang="en-US" sz="3499">
              <a:solidFill>
                <a:srgbClr val="000000"/>
              </a:solidFill>
              <a:latin typeface="Baskerville Display PT"/>
              <a:ea typeface="Baskerville Display PT"/>
              <a:cs typeface="Baskerville Display PT"/>
              <a:sym typeface="Baskerville Display PT"/>
            </a:endParaRPr>
          </a:p>
          <a:p>
            <a:pPr algn="l">
              <a:lnSpc>
                <a:spcPts val="4899"/>
              </a:lnSpc>
            </a:pPr>
            <a:endParaRPr lang="en-US" sz="3499">
              <a:solidFill>
                <a:srgbClr val="000000"/>
              </a:solidFill>
              <a:latin typeface="Baskerville Display PT"/>
              <a:ea typeface="Baskerville Display PT"/>
              <a:cs typeface="Baskerville Display PT"/>
              <a:sym typeface="Baskerville Display PT"/>
            </a:endParaRPr>
          </a:p>
          <a:p>
            <a:pPr algn="l">
              <a:lnSpc>
                <a:spcPts val="5879"/>
              </a:lnSpc>
            </a:pPr>
            <a:r>
              <a:rPr lang="en-US" sz="4199" b="1">
                <a:solidFill>
                  <a:srgbClr val="ED1C24"/>
                </a:solidFill>
                <a:latin typeface="Baskerville Display PT Bold"/>
                <a:ea typeface="Baskerville Display PT Bold"/>
                <a:cs typeface="Baskerville Display PT Bold"/>
                <a:sym typeface="Baskerville Display PT Bold"/>
              </a:rPr>
              <a:t>1 cig/j= 3 fois plus de risques d’infarctus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53060" y="2865433"/>
            <a:ext cx="7360191" cy="7217375"/>
            <a:chOff x="0" y="0"/>
            <a:chExt cx="9813588" cy="9623167"/>
          </a:xfrm>
        </p:grpSpPr>
        <p:sp>
          <p:nvSpPr>
            <p:cNvPr id="3" name="Freeform 3"/>
            <p:cNvSpPr/>
            <p:nvPr/>
          </p:nvSpPr>
          <p:spPr>
            <a:xfrm>
              <a:off x="4883766" y="4399515"/>
              <a:ext cx="4929822" cy="5223652"/>
            </a:xfrm>
            <a:custGeom>
              <a:avLst/>
              <a:gdLst/>
              <a:ahLst/>
              <a:cxnLst/>
              <a:rect l="l" t="t" r="r" b="b"/>
              <a:pathLst>
                <a:path w="4929822" h="5223652">
                  <a:moveTo>
                    <a:pt x="0" y="0"/>
                  </a:moveTo>
                  <a:lnTo>
                    <a:pt x="4929822" y="0"/>
                  </a:lnTo>
                  <a:lnTo>
                    <a:pt x="4929822" y="5223652"/>
                  </a:lnTo>
                  <a:lnTo>
                    <a:pt x="0" y="52236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4" name="Group 4"/>
            <p:cNvGrpSpPr/>
            <p:nvPr/>
          </p:nvGrpSpPr>
          <p:grpSpPr>
            <a:xfrm>
              <a:off x="0" y="0"/>
              <a:ext cx="9767533" cy="9401336"/>
              <a:chOff x="30480" y="591820"/>
              <a:chExt cx="12736830" cy="1225931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2736830" cy="12259310"/>
              </a:xfrm>
              <a:custGeom>
                <a:avLst/>
                <a:gdLst/>
                <a:ahLst/>
                <a:cxnLst/>
                <a:rect l="l" t="t" r="r" b="b"/>
                <a:pathLst>
                  <a:path w="12736830" h="12259310">
                    <a:moveTo>
                      <a:pt x="11925300" y="4271010"/>
                    </a:moveTo>
                    <a:cubicBezTo>
                      <a:pt x="10819130" y="2120900"/>
                      <a:pt x="8590280" y="544830"/>
                      <a:pt x="6215380" y="297180"/>
                    </a:cubicBezTo>
                    <a:cubicBezTo>
                      <a:pt x="4277360" y="0"/>
                      <a:pt x="3002280" y="913130"/>
                      <a:pt x="1960880" y="2170430"/>
                    </a:cubicBezTo>
                    <a:cubicBezTo>
                      <a:pt x="919480" y="3427730"/>
                      <a:pt x="365760" y="5030470"/>
                      <a:pt x="142240" y="6647180"/>
                    </a:cubicBezTo>
                    <a:cubicBezTo>
                      <a:pt x="24130" y="7500620"/>
                      <a:pt x="0" y="8406130"/>
                      <a:pt x="361950" y="9188450"/>
                    </a:cubicBezTo>
                    <a:cubicBezTo>
                      <a:pt x="820420" y="10180320"/>
                      <a:pt x="1822450" y="10811510"/>
                      <a:pt x="2842260" y="11203940"/>
                    </a:cubicBezTo>
                    <a:cubicBezTo>
                      <a:pt x="5585460" y="12259310"/>
                      <a:pt x="8953501" y="11850370"/>
                      <a:pt x="11088370" y="9828530"/>
                    </a:cubicBezTo>
                    <a:cubicBezTo>
                      <a:pt x="11756390" y="9196070"/>
                      <a:pt x="12303760" y="8403590"/>
                      <a:pt x="12499340" y="7504430"/>
                    </a:cubicBezTo>
                    <a:cubicBezTo>
                      <a:pt x="12736830" y="6413500"/>
                      <a:pt x="12435840" y="5264150"/>
                      <a:pt x="11925300" y="427101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t="-1103" b="-1103"/>
                </a:stretch>
              </a:blipFill>
            </p:spPr>
          </p:sp>
        </p:grpSp>
        <p:sp>
          <p:nvSpPr>
            <p:cNvPr id="6" name="Freeform 6"/>
            <p:cNvSpPr/>
            <p:nvPr/>
          </p:nvSpPr>
          <p:spPr>
            <a:xfrm>
              <a:off x="973913" y="791111"/>
              <a:ext cx="1619086" cy="1306957"/>
            </a:xfrm>
            <a:custGeom>
              <a:avLst/>
              <a:gdLst/>
              <a:ahLst/>
              <a:cxnLst/>
              <a:rect l="l" t="t" r="r" b="b"/>
              <a:pathLst>
                <a:path w="1619086" h="1306957">
                  <a:moveTo>
                    <a:pt x="0" y="0"/>
                  </a:moveTo>
                  <a:lnTo>
                    <a:pt x="1619086" y="0"/>
                  </a:lnTo>
                  <a:lnTo>
                    <a:pt x="1619086" y="1306957"/>
                  </a:lnTo>
                  <a:lnTo>
                    <a:pt x="0" y="1306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5865958" y="944502"/>
            <a:ext cx="12263806" cy="3470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  <a:spcBef>
                <a:spcPct val="0"/>
              </a:spcBef>
            </a:pPr>
            <a:r>
              <a:rPr lang="en-US" sz="9999" b="1" i="1" spc="2059">
                <a:solidFill>
                  <a:srgbClr val="000000"/>
                </a:solidFill>
                <a:latin typeface="Baskerville Display PT Bold Italics"/>
                <a:ea typeface="Baskerville Display PT Bold Italics"/>
                <a:cs typeface="Baskerville Display PT Bold Italics"/>
                <a:sym typeface="Baskerville Display PT Bold Italics"/>
              </a:rPr>
              <a:t>Alternatives validées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200025"/>
            <a:ext cx="14876351" cy="1323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00"/>
              </a:lnSpc>
            </a:pPr>
            <a:r>
              <a:rPr lang="en-US" sz="10000" i="1">
                <a:solidFill>
                  <a:srgbClr val="000000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les substituts nicotiniques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44612" y="1328654"/>
            <a:ext cx="11379095" cy="5169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98"/>
              </a:lnSpc>
              <a:spcBef>
                <a:spcPct val="0"/>
              </a:spcBef>
            </a:pPr>
            <a:r>
              <a:rPr lang="en-US" sz="4213" b="1">
                <a:solidFill>
                  <a:srgbClr val="000000"/>
                </a:solidFill>
                <a:latin typeface="Baskerville Display PT Bold"/>
                <a:ea typeface="Baskerville Display PT Bold"/>
                <a:cs typeface="Baskerville Display PT Bold"/>
                <a:sym typeface="Baskerville Display PT Bold"/>
              </a:rPr>
              <a:t>Aide de première intention validée </a:t>
            </a:r>
            <a:r>
              <a:rPr lang="en-US" sz="4213">
                <a:solidFill>
                  <a:srgbClr val="000000"/>
                </a:solidFill>
                <a:latin typeface="Baskerville Display PT"/>
                <a:ea typeface="Baskerville Display PT"/>
                <a:cs typeface="Baskerville Display PT"/>
                <a:sym typeface="Baskerville Display PT"/>
              </a:rPr>
              <a:t> :  </a:t>
            </a:r>
          </a:p>
          <a:p>
            <a:pPr algn="l">
              <a:lnSpc>
                <a:spcPts val="5898"/>
              </a:lnSpc>
              <a:spcBef>
                <a:spcPct val="0"/>
              </a:spcBef>
            </a:pPr>
            <a:r>
              <a:rPr lang="en-US" sz="4213">
                <a:solidFill>
                  <a:srgbClr val="000000"/>
                </a:solidFill>
                <a:latin typeface="Baskerville Display PT"/>
                <a:ea typeface="Baskerville Display PT"/>
                <a:cs typeface="Baskerville Display PT"/>
                <a:sym typeface="Baskerville Display PT"/>
              </a:rPr>
              <a:t>•Patchs et substituts oraux (pastilles, sprays…)</a:t>
            </a:r>
          </a:p>
          <a:p>
            <a:pPr algn="l">
              <a:lnSpc>
                <a:spcPts val="5898"/>
              </a:lnSpc>
              <a:spcBef>
                <a:spcPct val="0"/>
              </a:spcBef>
            </a:pPr>
            <a:r>
              <a:rPr lang="en-US" sz="4213">
                <a:solidFill>
                  <a:srgbClr val="000000"/>
                </a:solidFill>
                <a:latin typeface="Baskerville Display PT"/>
                <a:ea typeface="Baskerville Display PT"/>
                <a:cs typeface="Baskerville Display PT"/>
                <a:sym typeface="Baskerville Display PT"/>
              </a:rPr>
              <a:t>•Remboursés à 65% par assurance maladie</a:t>
            </a:r>
          </a:p>
          <a:p>
            <a:pPr algn="l">
              <a:lnSpc>
                <a:spcPts val="5898"/>
              </a:lnSpc>
              <a:spcBef>
                <a:spcPct val="0"/>
              </a:spcBef>
            </a:pPr>
            <a:r>
              <a:rPr lang="en-US" sz="4213">
                <a:solidFill>
                  <a:srgbClr val="000000"/>
                </a:solidFill>
                <a:latin typeface="Baskerville Display PT"/>
                <a:ea typeface="Baskerville Display PT"/>
                <a:cs typeface="Baskerville Display PT"/>
                <a:sym typeface="Baskerville Display PT"/>
              </a:rPr>
              <a:t>•Délivrent de la nicotine sous 2 formes:</a:t>
            </a:r>
          </a:p>
          <a:p>
            <a:pPr marL="909691" lvl="1" indent="-454846" algn="l">
              <a:lnSpc>
                <a:spcPts val="5898"/>
              </a:lnSpc>
              <a:buFont typeface="Arial"/>
              <a:buChar char="•"/>
            </a:pPr>
            <a:r>
              <a:rPr lang="en-US" sz="4213">
                <a:solidFill>
                  <a:srgbClr val="000000"/>
                </a:solidFill>
                <a:latin typeface="Baskerville Display PT"/>
                <a:ea typeface="Baskerville Display PT"/>
                <a:cs typeface="Baskerville Display PT"/>
                <a:sym typeface="Baskerville Display PT"/>
              </a:rPr>
              <a:t>Libération prolongée (LP) pour les patchs</a:t>
            </a:r>
          </a:p>
          <a:p>
            <a:pPr marL="909691" lvl="1" indent="-454846" algn="l">
              <a:lnSpc>
                <a:spcPts val="5898"/>
              </a:lnSpc>
              <a:buFont typeface="Arial"/>
              <a:buChar char="•"/>
            </a:pPr>
            <a:r>
              <a:rPr lang="en-US" sz="4213">
                <a:solidFill>
                  <a:srgbClr val="000000"/>
                </a:solidFill>
                <a:latin typeface="Baskerville Display PT"/>
                <a:ea typeface="Baskerville Display PT"/>
                <a:cs typeface="Baskerville Display PT"/>
                <a:sym typeface="Baskerville Display PT"/>
              </a:rPr>
              <a:t>Libération immédiate (LI) pour les formes orales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66409" y="7164564"/>
            <a:ext cx="14082144" cy="2489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79"/>
              </a:lnSpc>
              <a:spcBef>
                <a:spcPct val="0"/>
              </a:spcBef>
            </a:pPr>
            <a:r>
              <a:rPr lang="en-US" sz="3699" b="1" i="1">
                <a:solidFill>
                  <a:srgbClr val="000000"/>
                </a:solidFill>
                <a:latin typeface="Baskerville Display PT Bold Italics"/>
                <a:ea typeface="Baskerville Display PT Bold Italics"/>
                <a:cs typeface="Baskerville Display PT Bold Italics"/>
                <a:sym typeface="Baskerville Display PT Bold Italics"/>
              </a:rPr>
              <a:t>                          Des limites pour certains patients </a:t>
            </a:r>
          </a:p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sz="3499" i="1">
                <a:solidFill>
                  <a:srgbClr val="000000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•Certains continuent à fumer </a:t>
            </a:r>
            <a:r>
              <a:rPr lang="en-US" sz="3499" i="1">
                <a:solidFill>
                  <a:srgbClr val="E54953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//</a:t>
            </a:r>
            <a:r>
              <a:rPr lang="en-US" sz="3499" i="1">
                <a:solidFill>
                  <a:srgbClr val="000000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 sous dosage nicotinique ?</a:t>
            </a:r>
          </a:p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sz="3499" i="1">
                <a:solidFill>
                  <a:srgbClr val="000000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•Incapacité à arrêter les substituts </a:t>
            </a:r>
            <a:r>
              <a:rPr lang="en-US" sz="3499" i="1">
                <a:solidFill>
                  <a:srgbClr val="E54953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// </a:t>
            </a:r>
            <a:r>
              <a:rPr lang="en-US" sz="3499" i="1">
                <a:solidFill>
                  <a:srgbClr val="000000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pas de dépendance aux TNS</a:t>
            </a:r>
          </a:p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sz="3499" i="1">
                <a:solidFill>
                  <a:srgbClr val="E54953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&gt; Importance dose nécessaire et suffisante pour éviter les signes de sevrage</a:t>
            </a:r>
          </a:p>
        </p:txBody>
      </p:sp>
      <p:sp>
        <p:nvSpPr>
          <p:cNvPr id="5" name="Freeform 5"/>
          <p:cNvSpPr/>
          <p:nvPr/>
        </p:nvSpPr>
        <p:spPr>
          <a:xfrm>
            <a:off x="11527624" y="5216862"/>
            <a:ext cx="2317168" cy="2563239"/>
          </a:xfrm>
          <a:custGeom>
            <a:avLst/>
            <a:gdLst/>
            <a:ahLst/>
            <a:cxnLst/>
            <a:rect l="l" t="t" r="r" b="b"/>
            <a:pathLst>
              <a:path w="2317168" h="2563239">
                <a:moveTo>
                  <a:pt x="0" y="0"/>
                </a:moveTo>
                <a:lnTo>
                  <a:pt x="2317168" y="0"/>
                </a:lnTo>
                <a:lnTo>
                  <a:pt x="2317168" y="2563240"/>
                </a:lnTo>
                <a:lnTo>
                  <a:pt x="0" y="25632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958550" y="254479"/>
            <a:ext cx="2300750" cy="2300750"/>
          </a:xfrm>
          <a:custGeom>
            <a:avLst/>
            <a:gdLst/>
            <a:ahLst/>
            <a:cxnLst/>
            <a:rect l="l" t="t" r="r" b="b"/>
            <a:pathLst>
              <a:path w="2300750" h="2300750">
                <a:moveTo>
                  <a:pt x="0" y="0"/>
                </a:moveTo>
                <a:lnTo>
                  <a:pt x="2300750" y="0"/>
                </a:lnTo>
                <a:lnTo>
                  <a:pt x="2300750" y="2300750"/>
                </a:lnTo>
                <a:lnTo>
                  <a:pt x="0" y="23007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128115" y="3812285"/>
            <a:ext cx="2450431" cy="2450431"/>
          </a:xfrm>
          <a:custGeom>
            <a:avLst/>
            <a:gdLst/>
            <a:ahLst/>
            <a:cxnLst/>
            <a:rect l="l" t="t" r="r" b="b"/>
            <a:pathLst>
              <a:path w="2450431" h="2450431">
                <a:moveTo>
                  <a:pt x="0" y="0"/>
                </a:moveTo>
                <a:lnTo>
                  <a:pt x="2450431" y="0"/>
                </a:lnTo>
                <a:lnTo>
                  <a:pt x="2450431" y="2450431"/>
                </a:lnTo>
                <a:lnTo>
                  <a:pt x="0" y="245043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359163" y="6240710"/>
            <a:ext cx="3697366" cy="3917739"/>
          </a:xfrm>
          <a:custGeom>
            <a:avLst/>
            <a:gdLst/>
            <a:ahLst/>
            <a:cxnLst/>
            <a:rect l="l" t="t" r="r" b="b"/>
            <a:pathLst>
              <a:path w="3697366" h="3917739">
                <a:moveTo>
                  <a:pt x="0" y="0"/>
                </a:moveTo>
                <a:lnTo>
                  <a:pt x="3697366" y="0"/>
                </a:lnTo>
                <a:lnTo>
                  <a:pt x="3697366" y="3917740"/>
                </a:lnTo>
                <a:lnTo>
                  <a:pt x="0" y="39177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0" y="200025"/>
            <a:ext cx="14876351" cy="2581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00"/>
              </a:lnSpc>
            </a:pPr>
            <a:r>
              <a:rPr lang="en-US" sz="10000" i="1">
                <a:solidFill>
                  <a:srgbClr val="000000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la Varénicline</a:t>
            </a:r>
          </a:p>
          <a:p>
            <a:pPr algn="l">
              <a:lnSpc>
                <a:spcPts val="9900"/>
              </a:lnSpc>
            </a:pPr>
            <a:endParaRPr lang="en-US" sz="10000" i="1">
              <a:solidFill>
                <a:srgbClr val="000000"/>
              </a:solidFill>
              <a:latin typeface="Baskerville Display PT Italics"/>
              <a:ea typeface="Baskerville Display PT Italics"/>
              <a:cs typeface="Baskerville Display PT Italics"/>
              <a:sym typeface="Baskerville Display PT Itali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81537" y="2046626"/>
            <a:ext cx="17636307" cy="7211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79975" lvl="1" indent="-439987" algn="l">
              <a:lnSpc>
                <a:spcPts val="5706"/>
              </a:lnSpc>
              <a:buFont typeface="Arial"/>
              <a:buChar char="•"/>
            </a:pPr>
            <a:r>
              <a:rPr lang="en-US" sz="4075" b="1">
                <a:solidFill>
                  <a:srgbClr val="000000"/>
                </a:solidFill>
                <a:latin typeface="Baskerville Display PT Bold"/>
                <a:ea typeface="Baskerville Display PT Bold"/>
                <a:cs typeface="Baskerville Display PT Bold"/>
                <a:sym typeface="Baskerville Display PT Bold"/>
              </a:rPr>
              <a:t>inscription à la liste des médicaments remboursables  (JO du 20.05.2025): Champix* 1 mg</a:t>
            </a:r>
          </a:p>
          <a:p>
            <a:pPr marL="879975" lvl="1" indent="-439987" algn="l">
              <a:lnSpc>
                <a:spcPts val="5706"/>
              </a:lnSpc>
              <a:buFont typeface="Arial"/>
              <a:buChar char="•"/>
            </a:pPr>
            <a:r>
              <a:rPr lang="en-US" sz="4075" b="1">
                <a:solidFill>
                  <a:srgbClr val="000000"/>
                </a:solidFill>
                <a:latin typeface="Baskerville Display PT Bold"/>
                <a:ea typeface="Baskerville Display PT Bold"/>
                <a:cs typeface="Baskerville Display PT Bold"/>
                <a:sym typeface="Baskerville Display PT Bold"/>
              </a:rPr>
              <a:t>traitement de deuxième intention</a:t>
            </a:r>
          </a:p>
          <a:p>
            <a:pPr marL="879975" lvl="1" indent="-439987" algn="l">
              <a:lnSpc>
                <a:spcPts val="5706"/>
              </a:lnSpc>
              <a:buFont typeface="Arial"/>
              <a:buChar char="•"/>
            </a:pPr>
            <a:r>
              <a:rPr lang="en-US" sz="4075" b="1">
                <a:solidFill>
                  <a:srgbClr val="000000"/>
                </a:solidFill>
                <a:latin typeface="Baskerville Display PT Bold"/>
                <a:ea typeface="Baskerville Display PT Bold"/>
                <a:cs typeface="Baskerville Display PT Bold"/>
                <a:sym typeface="Baskerville Display PT Bold"/>
              </a:rPr>
              <a:t>des CI</a:t>
            </a:r>
          </a:p>
          <a:p>
            <a:pPr algn="l">
              <a:lnSpc>
                <a:spcPts val="5706"/>
              </a:lnSpc>
            </a:pPr>
            <a:endParaRPr lang="en-US" sz="4075" b="1">
              <a:solidFill>
                <a:srgbClr val="000000"/>
              </a:solidFill>
              <a:latin typeface="Baskerville Display PT Bold"/>
              <a:ea typeface="Baskerville Display PT Bold"/>
              <a:cs typeface="Baskerville Display PT Bold"/>
              <a:sym typeface="Baskerville Display PT Bold"/>
            </a:endParaRPr>
          </a:p>
          <a:p>
            <a:pPr marL="879975" lvl="1" indent="-439987" algn="l">
              <a:lnSpc>
                <a:spcPts val="5706"/>
              </a:lnSpc>
              <a:buFont typeface="Arial"/>
              <a:buChar char="•"/>
            </a:pPr>
            <a:r>
              <a:rPr lang="en-US" sz="4075" b="1">
                <a:solidFill>
                  <a:srgbClr val="000000"/>
                </a:solidFill>
                <a:latin typeface="Baskerville Display PT Bold"/>
                <a:ea typeface="Baskerville Display PT Bold"/>
                <a:cs typeface="Baskerville Display PT Bold"/>
                <a:sym typeface="Baskerville Display PT Bold"/>
              </a:rPr>
              <a:t>posologie:</a:t>
            </a:r>
          </a:p>
          <a:p>
            <a:pPr algn="l">
              <a:lnSpc>
                <a:spcPts val="5706"/>
              </a:lnSpc>
            </a:pPr>
            <a:r>
              <a:rPr lang="en-US" sz="4075" b="1">
                <a:solidFill>
                  <a:srgbClr val="000000"/>
                </a:solidFill>
                <a:latin typeface="Baskerville Display PT Bold"/>
                <a:ea typeface="Baskerville Display PT Bold"/>
                <a:cs typeface="Baskerville Display PT Bold"/>
                <a:sym typeface="Baskerville Display PT Bold"/>
              </a:rPr>
              <a:t> &gt;</a:t>
            </a:r>
            <a:r>
              <a:rPr lang="en-US" sz="4075" b="1" i="1">
                <a:solidFill>
                  <a:srgbClr val="000000"/>
                </a:solidFill>
                <a:latin typeface="Baskerville Display PT Bold Italics"/>
                <a:ea typeface="Baskerville Display PT Bold Italics"/>
                <a:cs typeface="Baskerville Display PT Bold Italics"/>
                <a:sym typeface="Baskerville Display PT Bold Italics"/>
              </a:rPr>
              <a:t>de jour 1 à 3: 0.5 mg une fois par jour</a:t>
            </a:r>
          </a:p>
          <a:p>
            <a:pPr algn="l">
              <a:lnSpc>
                <a:spcPts val="5706"/>
              </a:lnSpc>
            </a:pPr>
            <a:r>
              <a:rPr lang="en-US" sz="4075" b="1" i="1">
                <a:solidFill>
                  <a:srgbClr val="000000"/>
                </a:solidFill>
                <a:latin typeface="Baskerville Display PT Bold Italics"/>
                <a:ea typeface="Baskerville Display PT Bold Italics"/>
                <a:cs typeface="Baskerville Display PT Bold Italics"/>
                <a:sym typeface="Baskerville Display PT Bold Italics"/>
              </a:rPr>
              <a:t> &gt;de jour 4à 7 : 0.5 mg deux fois par jour</a:t>
            </a:r>
          </a:p>
          <a:p>
            <a:pPr algn="l">
              <a:lnSpc>
                <a:spcPts val="5706"/>
              </a:lnSpc>
            </a:pPr>
            <a:r>
              <a:rPr lang="en-US" sz="4075" b="1" i="1">
                <a:solidFill>
                  <a:srgbClr val="000000"/>
                </a:solidFill>
                <a:latin typeface="Baskerville Display PT Bold Italics"/>
                <a:ea typeface="Baskerville Display PT Bold Italics"/>
                <a:cs typeface="Baskerville Display PT Bold Italics"/>
                <a:sym typeface="Baskerville Display PT Bold Italics"/>
              </a:rPr>
              <a:t> &gt;de jour 8 à la fin du traitement: 1 mg deux fois par jour</a:t>
            </a:r>
          </a:p>
          <a:p>
            <a:pPr algn="l">
              <a:lnSpc>
                <a:spcPts val="5706"/>
              </a:lnSpc>
            </a:pPr>
            <a:endParaRPr lang="en-US" sz="4075" b="1" i="1">
              <a:solidFill>
                <a:srgbClr val="000000"/>
              </a:solidFill>
              <a:latin typeface="Baskerville Display PT Bold Italics"/>
              <a:ea typeface="Baskerville Display PT Bold Italics"/>
              <a:cs typeface="Baskerville Display PT Bold Italics"/>
              <a:sym typeface="Baskerville Display PT Bold Itali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9874366" y="3370666"/>
            <a:ext cx="4667256" cy="3545667"/>
          </a:xfrm>
          <a:custGeom>
            <a:avLst/>
            <a:gdLst/>
            <a:ahLst/>
            <a:cxnLst/>
            <a:rect l="l" t="t" r="r" b="b"/>
            <a:pathLst>
              <a:path w="4667256" h="3545667">
                <a:moveTo>
                  <a:pt x="0" y="0"/>
                </a:moveTo>
                <a:lnTo>
                  <a:pt x="4667256" y="0"/>
                </a:lnTo>
                <a:lnTo>
                  <a:pt x="4667256" y="3545668"/>
                </a:lnTo>
                <a:lnTo>
                  <a:pt x="0" y="35456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83495" y="3458767"/>
            <a:ext cx="6629757" cy="6624042"/>
            <a:chOff x="0" y="0"/>
            <a:chExt cx="8839675" cy="8832056"/>
          </a:xfrm>
        </p:grpSpPr>
        <p:sp>
          <p:nvSpPr>
            <p:cNvPr id="3" name="Freeform 3"/>
            <p:cNvSpPr/>
            <p:nvPr/>
          </p:nvSpPr>
          <p:spPr>
            <a:xfrm>
              <a:off x="3909853" y="3608404"/>
              <a:ext cx="4929822" cy="5223652"/>
            </a:xfrm>
            <a:custGeom>
              <a:avLst/>
              <a:gdLst/>
              <a:ahLst/>
              <a:cxnLst/>
              <a:rect l="l" t="t" r="r" b="b"/>
              <a:pathLst>
                <a:path w="4929822" h="5223652">
                  <a:moveTo>
                    <a:pt x="0" y="0"/>
                  </a:moveTo>
                  <a:lnTo>
                    <a:pt x="4929822" y="0"/>
                  </a:lnTo>
                  <a:lnTo>
                    <a:pt x="4929822" y="5223652"/>
                  </a:lnTo>
                  <a:lnTo>
                    <a:pt x="0" y="52236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619086" cy="1306957"/>
            </a:xfrm>
            <a:custGeom>
              <a:avLst/>
              <a:gdLst/>
              <a:ahLst/>
              <a:cxnLst/>
              <a:rect l="l" t="t" r="r" b="b"/>
              <a:pathLst>
                <a:path w="1619086" h="1306957">
                  <a:moveTo>
                    <a:pt x="0" y="0"/>
                  </a:moveTo>
                  <a:lnTo>
                    <a:pt x="1619086" y="0"/>
                  </a:lnTo>
                  <a:lnTo>
                    <a:pt x="1619086" y="1306957"/>
                  </a:lnTo>
                  <a:lnTo>
                    <a:pt x="0" y="1306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>
            <a:off x="1832993" y="4414795"/>
            <a:ext cx="5053266" cy="3785072"/>
          </a:xfrm>
          <a:custGeom>
            <a:avLst/>
            <a:gdLst/>
            <a:ahLst/>
            <a:cxnLst/>
            <a:rect l="l" t="t" r="r" b="b"/>
            <a:pathLst>
              <a:path w="5053266" h="3785072">
                <a:moveTo>
                  <a:pt x="0" y="0"/>
                </a:moveTo>
                <a:lnTo>
                  <a:pt x="5053266" y="0"/>
                </a:lnTo>
                <a:lnTo>
                  <a:pt x="5053266" y="3785071"/>
                </a:lnTo>
                <a:lnTo>
                  <a:pt x="0" y="378507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865958" y="944502"/>
            <a:ext cx="12263806" cy="3470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  <a:spcBef>
                <a:spcPct val="0"/>
              </a:spcBef>
            </a:pPr>
            <a:r>
              <a:rPr lang="en-US" sz="9999" b="1" i="1" spc="2059">
                <a:solidFill>
                  <a:srgbClr val="000000"/>
                </a:solidFill>
                <a:latin typeface="Baskerville Display PT Bold Italics"/>
                <a:ea typeface="Baskerville Display PT Bold Italics"/>
                <a:cs typeface="Baskerville Display PT Bold Italics"/>
                <a:sym typeface="Baskerville Display PT Bold Italics"/>
              </a:rPr>
              <a:t>Alternative validée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16B32AC912F6419E31370595ADDEA0" ma:contentTypeVersion="16" ma:contentTypeDescription="Crée un document." ma:contentTypeScope="" ma:versionID="21d78e18c2d2e132fecc183d9cc453a1">
  <xsd:schema xmlns:xsd="http://www.w3.org/2001/XMLSchema" xmlns:xs="http://www.w3.org/2001/XMLSchema" xmlns:p="http://schemas.microsoft.com/office/2006/metadata/properties" xmlns:ns2="0a77f743-a811-41bb-ba78-6ec6c1ad7cc3" xmlns:ns3="4b8104a1-a6fd-4e2d-a541-8571d1d0a365" targetNamespace="http://schemas.microsoft.com/office/2006/metadata/properties" ma:root="true" ma:fieldsID="0d279dc083fed9952390ed1f7656c8a8" ns2:_="" ns3:_="">
    <xsd:import namespace="0a77f743-a811-41bb-ba78-6ec6c1ad7cc3"/>
    <xsd:import namespace="4b8104a1-a6fd-4e2d-a541-8571d1d0a3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77f743-a811-41bb-ba78-6ec6c1ad7c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Balises d’images" ma:readOnly="false" ma:fieldId="{5cf76f15-5ced-4ddc-b409-7134ff3c332f}" ma:taxonomyMulti="true" ma:sspId="d424f6c2-9f79-4ebb-a866-c97bf8691d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8104a1-a6fd-4e2d-a541-8571d1d0a365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6fb426d5-44ca-40ae-8786-d89cd256a9d0}" ma:internalName="TaxCatchAll" ma:showField="CatchAllData" ma:web="4b8104a1-a6fd-4e2d-a541-8571d1d0a3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a77f743-a811-41bb-ba78-6ec6c1ad7cc3">
      <Terms xmlns="http://schemas.microsoft.com/office/infopath/2007/PartnerControls"/>
    </lcf76f155ced4ddcb4097134ff3c332f>
    <TaxCatchAll xmlns="4b8104a1-a6fd-4e2d-a541-8571d1d0a365" xsi:nil="true"/>
  </documentManagement>
</p:properties>
</file>

<file path=customXml/itemProps1.xml><?xml version="1.0" encoding="utf-8"?>
<ds:datastoreItem xmlns:ds="http://schemas.openxmlformats.org/officeDocument/2006/customXml" ds:itemID="{B73B94CB-1C69-49F7-A344-EEFEECA8D521}"/>
</file>

<file path=customXml/itemProps2.xml><?xml version="1.0" encoding="utf-8"?>
<ds:datastoreItem xmlns:ds="http://schemas.openxmlformats.org/officeDocument/2006/customXml" ds:itemID="{7789250A-51DB-4837-8DE3-EE3CF002AC09}"/>
</file>

<file path=customXml/itemProps3.xml><?xml version="1.0" encoding="utf-8"?>
<ds:datastoreItem xmlns:ds="http://schemas.openxmlformats.org/officeDocument/2006/customXml" ds:itemID="{72FE25F1-3554-4056-AD5F-B57D6807B3B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622</Words>
  <Application>Microsoft Office PowerPoint</Application>
  <PresentationFormat>Personnalisé</PresentationFormat>
  <Paragraphs>142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30" baseType="lpstr">
      <vt:lpstr>Baskerville Display PT Bold</vt:lpstr>
      <vt:lpstr>Arial</vt:lpstr>
      <vt:lpstr>Baskerville Display PT Italics</vt:lpstr>
      <vt:lpstr>Baskerville Display PT</vt:lpstr>
      <vt:lpstr>Calibri</vt:lpstr>
      <vt:lpstr>Baskerville Display PT Bold Italics</vt:lpstr>
      <vt:lpstr>DM Sans Bold</vt:lpstr>
      <vt:lpstr>DM Sans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alternatives au tabagisme</dc:title>
  <cp:lastModifiedBy>BRIGNONE Stéphanie</cp:lastModifiedBy>
  <cp:revision>1</cp:revision>
  <dcterms:created xsi:type="dcterms:W3CDTF">2006-08-16T00:00:00Z</dcterms:created>
  <dcterms:modified xsi:type="dcterms:W3CDTF">2025-09-26T12:27:54Z</dcterms:modified>
  <dc:identifier>DAGv3eHwJhs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0x0101005816B32AC912F6419E31370595ADDEA0</vt:lpwstr>
  </property>
</Properties>
</file>