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22"/>
  </p:notesMasterIdLst>
  <p:handoutMasterIdLst>
    <p:handoutMasterId r:id="rId23"/>
  </p:handoutMasterIdLst>
  <p:sldIdLst>
    <p:sldId id="268" r:id="rId6"/>
    <p:sldId id="279" r:id="rId7"/>
    <p:sldId id="282" r:id="rId8"/>
    <p:sldId id="283" r:id="rId9"/>
    <p:sldId id="262" r:id="rId10"/>
    <p:sldId id="334" r:id="rId11"/>
    <p:sldId id="284" r:id="rId12"/>
    <p:sldId id="285" r:id="rId13"/>
    <p:sldId id="286" r:id="rId14"/>
    <p:sldId id="277" r:id="rId15"/>
    <p:sldId id="5442" r:id="rId16"/>
    <p:sldId id="5579" r:id="rId17"/>
    <p:sldId id="798" r:id="rId18"/>
    <p:sldId id="805" r:id="rId19"/>
    <p:sldId id="295" r:id="rId20"/>
    <p:sldId id="280" r:id="rId21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ie.blanchard" initials="l" lastIdx="1" clrIdx="0">
    <p:extLst>
      <p:ext uri="{19B8F6BF-5375-455C-9EA6-DF929625EA0E}">
        <p15:presenceInfo xmlns:p15="http://schemas.microsoft.com/office/powerpoint/2012/main" userId="lucie.blanch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D7F"/>
    <a:srgbClr val="DB222A"/>
    <a:srgbClr val="FDEF69"/>
    <a:srgbClr val="00B8B1"/>
    <a:srgbClr val="16BAC5"/>
    <a:srgbClr val="345995"/>
    <a:srgbClr val="66CCFF"/>
    <a:srgbClr val="F68B6D"/>
    <a:srgbClr val="F2F2F2"/>
    <a:srgbClr val="7EB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 BOURILLON" userId="S::justine.bourillon@apleat-acep.com::2275f96f-2f33-4b48-b780-4f0ee258ea68" providerId="AD" clId="Web-{95866EB5-FF3D-47A8-651F-7FB9DC2D6D79}"/>
    <pc:docChg chg="delSld modSld">
      <pc:chgData name="Justine BOURILLON" userId="S::justine.bourillon@apleat-acep.com::2275f96f-2f33-4b48-b780-4f0ee258ea68" providerId="AD" clId="Web-{95866EB5-FF3D-47A8-651F-7FB9DC2D6D79}" dt="2025-09-19T13:39:33.024" v="77" actId="20577"/>
      <pc:docMkLst>
        <pc:docMk/>
      </pc:docMkLst>
    </pc:docChg>
  </pc:docChgLst>
  <pc:docChgLst>
    <pc:chgData name="Justine BOURILLON" userId="S::justine.bourillon@apleat-acep.com::2275f96f-2f33-4b48-b780-4f0ee258ea68" providerId="AD" clId="Web-{99AAD01F-6C2C-7EBB-48C0-2AC6C780CDD8}"/>
    <pc:docChg chg="modSld">
      <pc:chgData name="Justine BOURILLON" userId="S::justine.bourillon@apleat-acep.com::2275f96f-2f33-4b48-b780-4f0ee258ea68" providerId="AD" clId="Web-{99AAD01F-6C2C-7EBB-48C0-2AC6C780CDD8}" dt="2025-09-09T12:08:36.850" v="4" actId="20577"/>
      <pc:docMkLst>
        <pc:docMk/>
      </pc:docMkLst>
    </pc:docChg>
  </pc:docChgLst>
  <pc:docChgLst>
    <pc:chgData name="Justine BOURILLON" userId="S::justine.bourillon@apleat-acep.com::2275f96f-2f33-4b48-b780-4f0ee258ea68" providerId="AD" clId="Web-{C5D6A568-472E-8962-DB83-6C32C6B5021D}"/>
    <pc:docChg chg="addSld delSld modSld">
      <pc:chgData name="Justine BOURILLON" userId="S::justine.bourillon@apleat-acep.com::2275f96f-2f33-4b48-b780-4f0ee258ea68" providerId="AD" clId="Web-{C5D6A568-472E-8962-DB83-6C32C6B5021D}" dt="2025-09-24T16:44:03.905" v="149" actId="1076"/>
      <pc:docMkLst>
        <pc:docMk/>
      </pc:docMkLst>
      <pc:sldChg chg="modSp">
        <pc:chgData name="Justine BOURILLON" userId="S::justine.bourillon@apleat-acep.com::2275f96f-2f33-4b48-b780-4f0ee258ea68" providerId="AD" clId="Web-{C5D6A568-472E-8962-DB83-6C32C6B5021D}" dt="2025-09-24T16:30:49.544" v="30" actId="1076"/>
        <pc:sldMkLst>
          <pc:docMk/>
          <pc:sldMk cId="872292947" sldId="268"/>
        </pc:sldMkLst>
        <pc:spChg chg="mod">
          <ac:chgData name="Justine BOURILLON" userId="S::justine.bourillon@apleat-acep.com::2275f96f-2f33-4b48-b780-4f0ee258ea68" providerId="AD" clId="Web-{C5D6A568-472E-8962-DB83-6C32C6B5021D}" dt="2025-09-24T16:30:49.544" v="30" actId="1076"/>
          <ac:spMkLst>
            <pc:docMk/>
            <pc:sldMk cId="872292947" sldId="268"/>
            <ac:spMk id="9" creationId="{00000000-0000-0000-0000-000000000000}"/>
          </ac:spMkLst>
        </pc:spChg>
      </pc:sldChg>
      <pc:sldChg chg="modSp add replId">
        <pc:chgData name="Justine BOURILLON" userId="S::justine.bourillon@apleat-acep.com::2275f96f-2f33-4b48-b780-4f0ee258ea68" providerId="AD" clId="Web-{C5D6A568-472E-8962-DB83-6C32C6B5021D}" dt="2025-09-24T16:37:57.572" v="102" actId="1076"/>
        <pc:sldMkLst>
          <pc:docMk/>
          <pc:sldMk cId="1228548413" sldId="279"/>
        </pc:sldMkLst>
        <pc:spChg chg="mod">
          <ac:chgData name="Justine BOURILLON" userId="S::justine.bourillon@apleat-acep.com::2275f96f-2f33-4b48-b780-4f0ee258ea68" providerId="AD" clId="Web-{C5D6A568-472E-8962-DB83-6C32C6B5021D}" dt="2025-09-24T16:37:57.572" v="102" actId="1076"/>
          <ac:spMkLst>
            <pc:docMk/>
            <pc:sldMk cId="1228548413" sldId="279"/>
            <ac:spMk id="3" creationId="{C39792D6-CD1F-57BB-63D3-871A0F8FC438}"/>
          </ac:spMkLst>
        </pc:spChg>
      </pc:sldChg>
      <pc:sldChg chg="addSp delSp modSp add replId">
        <pc:chgData name="Justine BOURILLON" userId="S::justine.bourillon@apleat-acep.com::2275f96f-2f33-4b48-b780-4f0ee258ea68" providerId="AD" clId="Web-{C5D6A568-472E-8962-DB83-6C32C6B5021D}" dt="2025-09-24T16:44:03.905" v="149" actId="1076"/>
        <pc:sldMkLst>
          <pc:docMk/>
          <pc:sldMk cId="769804887" sldId="280"/>
        </pc:sldMkLst>
        <pc:spChg chg="del">
          <ac:chgData name="Justine BOURILLON" userId="S::justine.bourillon@apleat-acep.com::2275f96f-2f33-4b48-b780-4f0ee258ea68" providerId="AD" clId="Web-{C5D6A568-472E-8962-DB83-6C32C6B5021D}" dt="2025-09-24T16:36:18.557" v="78"/>
          <ac:spMkLst>
            <pc:docMk/>
            <pc:sldMk cId="769804887" sldId="280"/>
            <ac:spMk id="2" creationId="{3B237D97-2903-78E6-2354-70513FF74962}"/>
          </ac:spMkLst>
        </pc:spChg>
        <pc:spChg chg="del">
          <ac:chgData name="Justine BOURILLON" userId="S::justine.bourillon@apleat-acep.com::2275f96f-2f33-4b48-b780-4f0ee258ea68" providerId="AD" clId="Web-{C5D6A568-472E-8962-DB83-6C32C6B5021D}" dt="2025-09-24T16:36:18.557" v="77"/>
          <ac:spMkLst>
            <pc:docMk/>
            <pc:sldMk cId="769804887" sldId="280"/>
            <ac:spMk id="3" creationId="{FF3B186A-1C94-799B-3602-E7A7350CC09C}"/>
          </ac:spMkLst>
        </pc:spChg>
        <pc:spChg chg="add">
          <ac:chgData name="Justine BOURILLON" userId="S::justine.bourillon@apleat-acep.com::2275f96f-2f33-4b48-b780-4f0ee258ea68" providerId="AD" clId="Web-{C5D6A568-472E-8962-DB83-6C32C6B5021D}" dt="2025-09-24T16:36:18.979" v="79"/>
          <ac:spMkLst>
            <pc:docMk/>
            <pc:sldMk cId="769804887" sldId="280"/>
            <ac:spMk id="4" creationId="{50257A21-5582-FE7D-9ED0-BACAEC9C5E8B}"/>
          </ac:spMkLst>
        </pc:spChg>
        <pc:spChg chg="add mod">
          <ac:chgData name="Justine BOURILLON" userId="S::justine.bourillon@apleat-acep.com::2275f96f-2f33-4b48-b780-4f0ee258ea68" providerId="AD" clId="Web-{C5D6A568-472E-8962-DB83-6C32C6B5021D}" dt="2025-09-24T16:36:50.635" v="99" actId="14100"/>
          <ac:spMkLst>
            <pc:docMk/>
            <pc:sldMk cId="769804887" sldId="280"/>
            <ac:spMk id="5" creationId="{5FE5A38D-15A6-3D45-AD41-08E936A4F187}"/>
          </ac:spMkLst>
        </pc:spChg>
        <pc:picChg chg="add del mod">
          <ac:chgData name="Justine BOURILLON" userId="S::justine.bourillon@apleat-acep.com::2275f96f-2f33-4b48-b780-4f0ee258ea68" providerId="AD" clId="Web-{C5D6A568-472E-8962-DB83-6C32C6B5021D}" dt="2025-09-24T16:42:05.638" v="134"/>
          <ac:picMkLst>
            <pc:docMk/>
            <pc:sldMk cId="769804887" sldId="280"/>
            <ac:picMk id="6" creationId="{5E617185-01C9-FFED-9E02-9F15B84DFCDE}"/>
          </ac:picMkLst>
        </pc:picChg>
        <pc:picChg chg="add mod">
          <ac:chgData name="Justine BOURILLON" userId="S::justine.bourillon@apleat-acep.com::2275f96f-2f33-4b48-b780-4f0ee258ea68" providerId="AD" clId="Web-{C5D6A568-472E-8962-DB83-6C32C6B5021D}" dt="2025-09-24T16:44:03.905" v="149" actId="1076"/>
          <ac:picMkLst>
            <pc:docMk/>
            <pc:sldMk cId="769804887" sldId="280"/>
            <ac:picMk id="7" creationId="{57C2CA3F-2F1D-D70E-3861-95FA219E797A}"/>
          </ac:picMkLst>
        </pc:picChg>
        <pc:picChg chg="add del mod">
          <ac:chgData name="Justine BOURILLON" userId="S::justine.bourillon@apleat-acep.com::2275f96f-2f33-4b48-b780-4f0ee258ea68" providerId="AD" clId="Web-{C5D6A568-472E-8962-DB83-6C32C6B5021D}" dt="2025-09-24T16:44:00.452" v="148"/>
          <ac:picMkLst>
            <pc:docMk/>
            <pc:sldMk cId="769804887" sldId="280"/>
            <ac:picMk id="10" creationId="{F6C12A9B-3C2C-71A0-C0B6-07B6909F6086}"/>
          </ac:picMkLst>
        </pc:picChg>
      </pc:sldChg>
      <pc:sldChg chg="add replId">
        <pc:chgData name="Justine BOURILLON" userId="S::justine.bourillon@apleat-acep.com::2275f96f-2f33-4b48-b780-4f0ee258ea68" providerId="AD" clId="Web-{C5D6A568-472E-8962-DB83-6C32C6B5021D}" dt="2025-09-24T16:38:36.386" v="112"/>
        <pc:sldMkLst>
          <pc:docMk/>
          <pc:sldMk cId="737680092" sldId="282"/>
        </pc:sldMkLst>
      </pc:sldChg>
      <pc:sldChg chg="add replId">
        <pc:chgData name="Justine BOURILLON" userId="S::justine.bourillon@apleat-acep.com::2275f96f-2f33-4b48-b780-4f0ee258ea68" providerId="AD" clId="Web-{C5D6A568-472E-8962-DB83-6C32C6B5021D}" dt="2025-09-24T16:38:38.120" v="113"/>
        <pc:sldMkLst>
          <pc:docMk/>
          <pc:sldMk cId="645728512" sldId="283"/>
        </pc:sldMkLst>
      </pc:sldChg>
      <pc:sldChg chg="add replId">
        <pc:chgData name="Justine BOURILLON" userId="S::justine.bourillon@apleat-acep.com::2275f96f-2f33-4b48-b780-4f0ee258ea68" providerId="AD" clId="Web-{C5D6A568-472E-8962-DB83-6C32C6B5021D}" dt="2025-09-24T16:38:40.042" v="114"/>
        <pc:sldMkLst>
          <pc:docMk/>
          <pc:sldMk cId="281792937" sldId="284"/>
        </pc:sldMkLst>
      </pc:sldChg>
      <pc:sldChg chg="add replId">
        <pc:chgData name="Justine BOURILLON" userId="S::justine.bourillon@apleat-acep.com::2275f96f-2f33-4b48-b780-4f0ee258ea68" providerId="AD" clId="Web-{C5D6A568-472E-8962-DB83-6C32C6B5021D}" dt="2025-09-24T16:38:41.917" v="115"/>
        <pc:sldMkLst>
          <pc:docMk/>
          <pc:sldMk cId="2465117240" sldId="285"/>
        </pc:sldMkLst>
      </pc:sldChg>
      <pc:sldChg chg="add replId">
        <pc:chgData name="Justine BOURILLON" userId="S::justine.bourillon@apleat-acep.com::2275f96f-2f33-4b48-b780-4f0ee258ea68" providerId="AD" clId="Web-{C5D6A568-472E-8962-DB83-6C32C6B5021D}" dt="2025-09-24T16:38:43.901" v="116"/>
        <pc:sldMkLst>
          <pc:docMk/>
          <pc:sldMk cId="3508092631" sldId="286"/>
        </pc:sldMkLst>
      </pc:sldChg>
    </pc:docChg>
  </pc:docChgLst>
  <pc:docChgLst>
    <pc:chgData name="Stephanie CHANTOME" userId="7e84f7f9-c021-4d11-9bfa-5931fdbbc58e" providerId="ADAL" clId="{5F16F191-E607-436B-A210-9BD47A5B2C31}"/>
    <pc:docChg chg="delSld modSld">
      <pc:chgData name="Stephanie CHANTOME" userId="7e84f7f9-c021-4d11-9bfa-5931fdbbc58e" providerId="ADAL" clId="{5F16F191-E607-436B-A210-9BD47A5B2C31}" dt="2025-09-29T20:13:04.985" v="14" actId="20577"/>
      <pc:docMkLst>
        <pc:docMk/>
      </pc:docMkLst>
      <pc:sldChg chg="del">
        <pc:chgData name="Stephanie CHANTOME" userId="7e84f7f9-c021-4d11-9bfa-5931fdbbc58e" providerId="ADAL" clId="{5F16F191-E607-436B-A210-9BD47A5B2C31}" dt="2025-09-29T20:12:10.596" v="0" actId="2696"/>
        <pc:sldMkLst>
          <pc:docMk/>
          <pc:sldMk cId="2094699195" sldId="281"/>
        </pc:sldMkLst>
      </pc:sldChg>
      <pc:sldChg chg="modSp">
        <pc:chgData name="Stephanie CHANTOME" userId="7e84f7f9-c021-4d11-9bfa-5931fdbbc58e" providerId="ADAL" clId="{5F16F191-E607-436B-A210-9BD47A5B2C31}" dt="2025-09-29T20:13:04.985" v="14" actId="20577"/>
        <pc:sldMkLst>
          <pc:docMk/>
          <pc:sldMk cId="281792937" sldId="284"/>
        </pc:sldMkLst>
        <pc:spChg chg="mod">
          <ac:chgData name="Stephanie CHANTOME" userId="7e84f7f9-c021-4d11-9bfa-5931fdbbc58e" providerId="ADAL" clId="{5F16F191-E607-436B-A210-9BD47A5B2C31}" dt="2025-09-29T20:13:04.985" v="14" actId="20577"/>
          <ac:spMkLst>
            <pc:docMk/>
            <pc:sldMk cId="281792937" sldId="284"/>
            <ac:spMk id="2" creationId="{64CE8EBA-E3AA-4B8D-2840-39F4E3C46832}"/>
          </ac:spMkLst>
        </pc:spChg>
      </pc:sldChg>
      <pc:sldChg chg="del">
        <pc:chgData name="Stephanie CHANTOME" userId="7e84f7f9-c021-4d11-9bfa-5931fdbbc58e" providerId="ADAL" clId="{5F16F191-E607-436B-A210-9BD47A5B2C31}" dt="2025-09-29T20:12:53.174" v="8" actId="2696"/>
        <pc:sldMkLst>
          <pc:docMk/>
          <pc:sldMk cId="1145824271" sldId="287"/>
        </pc:sldMkLst>
      </pc:sldChg>
      <pc:sldChg chg="del">
        <pc:chgData name="Stephanie CHANTOME" userId="7e84f7f9-c021-4d11-9bfa-5931fdbbc58e" providerId="ADAL" clId="{5F16F191-E607-436B-A210-9BD47A5B2C31}" dt="2025-09-29T20:12:53.905" v="9" actId="2696"/>
        <pc:sldMkLst>
          <pc:docMk/>
          <pc:sldMk cId="2547815048" sldId="288"/>
        </pc:sldMkLst>
      </pc:sldChg>
      <pc:sldChg chg="del">
        <pc:chgData name="Stephanie CHANTOME" userId="7e84f7f9-c021-4d11-9bfa-5931fdbbc58e" providerId="ADAL" clId="{5F16F191-E607-436B-A210-9BD47A5B2C31}" dt="2025-09-29T20:12:51.987" v="7" actId="2696"/>
        <pc:sldMkLst>
          <pc:docMk/>
          <pc:sldMk cId="2005604962" sldId="393"/>
        </pc:sldMkLst>
      </pc:sldChg>
      <pc:sldChg chg="del">
        <pc:chgData name="Stephanie CHANTOME" userId="7e84f7f9-c021-4d11-9bfa-5931fdbbc58e" providerId="ADAL" clId="{5F16F191-E607-436B-A210-9BD47A5B2C31}" dt="2025-09-29T20:12:49.212" v="6" actId="2696"/>
        <pc:sldMkLst>
          <pc:docMk/>
          <pc:sldMk cId="943035006" sldId="735"/>
        </pc:sldMkLst>
      </pc:sldChg>
      <pc:sldChg chg="del">
        <pc:chgData name="Stephanie CHANTOME" userId="7e84f7f9-c021-4d11-9bfa-5931fdbbc58e" providerId="ADAL" clId="{5F16F191-E607-436B-A210-9BD47A5B2C31}" dt="2025-09-29T20:12:41.028" v="5" actId="2696"/>
        <pc:sldMkLst>
          <pc:docMk/>
          <pc:sldMk cId="1693078041" sldId="809"/>
        </pc:sldMkLst>
      </pc:sldChg>
      <pc:sldChg chg="del">
        <pc:chgData name="Stephanie CHANTOME" userId="7e84f7f9-c021-4d11-9bfa-5931fdbbc58e" providerId="ADAL" clId="{5F16F191-E607-436B-A210-9BD47A5B2C31}" dt="2025-09-29T20:12:30.458" v="1" actId="2696"/>
        <pc:sldMkLst>
          <pc:docMk/>
          <pc:sldMk cId="2450818069" sldId="5443"/>
        </pc:sldMkLst>
      </pc:sldChg>
      <pc:sldChg chg="del">
        <pc:chgData name="Stephanie CHANTOME" userId="7e84f7f9-c021-4d11-9bfa-5931fdbbc58e" providerId="ADAL" clId="{5F16F191-E607-436B-A210-9BD47A5B2C31}" dt="2025-09-29T20:12:35.646" v="2" actId="2696"/>
        <pc:sldMkLst>
          <pc:docMk/>
          <pc:sldMk cId="3406200455" sldId="5444"/>
        </pc:sldMkLst>
      </pc:sldChg>
      <pc:sldChg chg="del">
        <pc:chgData name="Stephanie CHANTOME" userId="7e84f7f9-c021-4d11-9bfa-5931fdbbc58e" providerId="ADAL" clId="{5F16F191-E607-436B-A210-9BD47A5B2C31}" dt="2025-09-29T20:12:39.029" v="4" actId="2696"/>
        <pc:sldMkLst>
          <pc:docMk/>
          <pc:sldMk cId="1102162898" sldId="5577"/>
        </pc:sldMkLst>
      </pc:sldChg>
      <pc:sldChg chg="del">
        <pc:chgData name="Stephanie CHANTOME" userId="7e84f7f9-c021-4d11-9bfa-5931fdbbc58e" providerId="ADAL" clId="{5F16F191-E607-436B-A210-9BD47A5B2C31}" dt="2025-09-29T20:12:36.752" v="3" actId="2696"/>
        <pc:sldMkLst>
          <pc:docMk/>
          <pc:sldMk cId="3261762539" sldId="5783"/>
        </pc:sldMkLst>
      </pc:sldChg>
    </pc:docChg>
  </pc:docChgLst>
  <pc:docChgLst>
    <pc:chgData name="Justine BOURILLON" userId="S::justine.bourillon@apleat-acep.com::2275f96f-2f33-4b48-b780-4f0ee258ea68" providerId="AD" clId="Web-{0727CC20-4A6D-D92A-A89B-E0CD5662D26C}"/>
    <pc:docChg chg="addSld delSld modSld">
      <pc:chgData name="Justine BOURILLON" userId="S::justine.bourillon@apleat-acep.com::2275f96f-2f33-4b48-b780-4f0ee258ea68" providerId="AD" clId="Web-{0727CC20-4A6D-D92A-A89B-E0CD5662D26C}" dt="2025-09-01T12:29:39.349" v="49" actId="1076"/>
      <pc:docMkLst>
        <pc:docMk/>
      </pc:docMkLst>
    </pc:docChg>
  </pc:docChgLst>
  <pc:docChgLst>
    <pc:chgData name="Justine BOURILLON" userId="S::justine.bourillon@apleat-acep.com::2275f96f-2f33-4b48-b780-4f0ee258ea68" providerId="AD" clId="Web-{CBEAA016-E5B4-8A1D-12DF-310BE6D9A129}"/>
    <pc:docChg chg="addSld delSld modSld">
      <pc:chgData name="Justine BOURILLON" userId="S::justine.bourillon@apleat-acep.com::2275f96f-2f33-4b48-b780-4f0ee258ea68" providerId="AD" clId="Web-{CBEAA016-E5B4-8A1D-12DF-310BE6D9A129}" dt="2025-09-24T16:20:57.058" v="115" actId="20577"/>
      <pc:docMkLst>
        <pc:docMk/>
      </pc:docMkLst>
    </pc:docChg>
  </pc:docChgLst>
  <pc:docChgLst>
    <pc:chgData name="Justine BOURILLON" userId="S::justine.bourillon@apleat-acep.com::2275f96f-2f33-4b48-b780-4f0ee258ea68" providerId="AD" clId="Web-{0A43AA18-D2F4-716D-F322-E0A278F7A208}"/>
    <pc:docChg chg="modSld">
      <pc:chgData name="Justine BOURILLON" userId="S::justine.bourillon@apleat-acep.com::2275f96f-2f33-4b48-b780-4f0ee258ea68" providerId="AD" clId="Web-{0A43AA18-D2F4-716D-F322-E0A278F7A208}" dt="2025-09-24T16:57:17.305" v="6" actId="1076"/>
      <pc:docMkLst>
        <pc:docMk/>
      </pc:docMkLst>
      <pc:sldChg chg="modSp">
        <pc:chgData name="Justine BOURILLON" userId="S::justine.bourillon@apleat-acep.com::2275f96f-2f33-4b48-b780-4f0ee258ea68" providerId="AD" clId="Web-{0A43AA18-D2F4-716D-F322-E0A278F7A208}" dt="2025-09-24T16:57:17.305" v="6" actId="1076"/>
        <pc:sldMkLst>
          <pc:docMk/>
          <pc:sldMk cId="872292947" sldId="268"/>
        </pc:sldMkLst>
        <pc:spChg chg="mod">
          <ac:chgData name="Justine BOURILLON" userId="S::justine.bourillon@apleat-acep.com::2275f96f-2f33-4b48-b780-4f0ee258ea68" providerId="AD" clId="Web-{0A43AA18-D2F4-716D-F322-E0A278F7A208}" dt="2025-09-24T16:57:17.305" v="6" actId="1076"/>
          <ac:spMkLst>
            <pc:docMk/>
            <pc:sldMk cId="872292947" sldId="268"/>
            <ac:spMk id="9" creationId="{00000000-0000-0000-0000-000000000000}"/>
          </ac:spMkLst>
        </pc:spChg>
      </pc:sldChg>
    </pc:docChg>
  </pc:docChgLst>
  <pc:docChgLst>
    <pc:chgData name="Justine BOURILLON" userId="S::justine.bourillon@apleat-acep.com::2275f96f-2f33-4b48-b780-4f0ee258ea68" providerId="AD" clId="Web-{4B5E711D-A4AB-CD1F-5EC7-361A0F47DE83}"/>
    <pc:docChg chg="modSld">
      <pc:chgData name="Justine BOURILLON" userId="S::justine.bourillon@apleat-acep.com::2275f96f-2f33-4b48-b780-4f0ee258ea68" providerId="AD" clId="Web-{4B5E711D-A4AB-CD1F-5EC7-361A0F47DE83}" dt="2025-09-11T09:37:37.862" v="11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655BA-D144-4195-930D-52D456AFAC92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4AB1E-9DCD-4322-8688-7AA399C0CA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377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E904F-2E54-4494-9C68-DB20A1E405BD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A1AC6-3D93-4F13-A2E8-33B316F9C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70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*depuis 1971 via l’ACEP pour la </a:t>
            </a:r>
            <a:r>
              <a:rPr lang="fr-FR" sz="12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ré-insertion</a:t>
            </a:r>
            <a:r>
              <a:rPr lang="fr-FR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sociale des jeunes et adultes en difficultés, depuis 1979 via l’APLEAT pour venir en aide aux toxicomanes et leur entourage.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A1AC6-3D93-4F13-A2E8-33B316F9CF7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23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" name="Espace réservé de l'en-tête 2">
            <a:extLst>
              <a:ext uri="{FF2B5EF4-FFF2-40B4-BE49-F238E27FC236}">
                <a16:creationId xmlns:a16="http://schemas.microsoft.com/office/drawing/2014/main" id="{04B40CD8-A3D5-8B49-1148-6423A31F7E6B}"/>
              </a:ext>
            </a:extLst>
          </p:cNvPr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r>
              <a:rPr lang="fr-FR"/>
              <a:t>F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6418E4-CE19-F2D3-A765-406D4CD9502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D5EB0F-B71E-524B-9484-0D6F5FA47E02}" type="datetime1">
              <a:rPr lang="fr-FR" smtClean="0"/>
              <a:t>29/09/2025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Je ne veux pas changer/ Je veux changer/ </a:t>
            </a:r>
          </a:p>
          <a:p>
            <a:r>
              <a:rPr lang="fr-FR" dirty="0"/>
              <a:t>Pas réussir à prendre de direction</a:t>
            </a:r>
          </a:p>
          <a:p>
            <a:r>
              <a:rPr lang="fr-FR" dirty="0"/>
              <a:t>Motiver à changer/ Raison de ne pas changer</a:t>
            </a:r>
          </a:p>
          <a:p>
            <a:r>
              <a:rPr lang="fr-FR" dirty="0"/>
              <a:t>Normale</a:t>
            </a:r>
          </a:p>
          <a:p>
            <a:r>
              <a:rPr lang="fr-FR" dirty="0"/>
              <a:t>Vouloir et ne pas vouloir qqc simultanément</a:t>
            </a:r>
          </a:p>
          <a:p>
            <a:r>
              <a:rPr lang="fr-FR" dirty="0"/>
              <a:t>DC et DM apparaissent naturellement en même temps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3AEBB-BFD2-4B47-A4CA-8B4C15E293C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790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« Facile à dire », « oui, mais », « moi, j’aime ça », « je ne vais pas y arriver » « il faut bien mourir de qqc »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Qui serait la bonne pers à remettre en question quand on entend ça?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3AEBB-BFD2-4B47-A4CA-8B4C15E293C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03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3AEBB-BFD2-4B47-A4CA-8B4C15E293C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51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3AEBB-BFD2-4B47-A4CA-8B4C15E293C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31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98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08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353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57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88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04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51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949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375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13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80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8206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680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091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5396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77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986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692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AC6E-F016-49F8-91B3-28D5C522F580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6412F-6555-46C9-B7D5-80901BB9A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46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0"/>
          <a:stretch/>
        </p:blipFill>
        <p:spPr>
          <a:xfrm>
            <a:off x="3873" y="0"/>
            <a:ext cx="4166647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338" y="50841"/>
            <a:ext cx="1192300" cy="775749"/>
          </a:xfrm>
          <a:prstGeom prst="rect">
            <a:avLst/>
          </a:prstGeom>
        </p:spPr>
      </p:pic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4170520" y="6440054"/>
            <a:ext cx="8436428" cy="5878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 spc="6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spc="3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APLEAT-ACEP</a:t>
            </a:r>
            <a:r>
              <a:rPr lang="fr-FR" spc="3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Association de Santé et de Solidarité</a:t>
            </a:r>
          </a:p>
          <a:p>
            <a:endParaRPr lang="fr-FR" spc="3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8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AC6E-F016-49F8-91B3-28D5C522F580}" type="datetimeFigureOut">
              <a:rPr lang="fr-FR" smtClean="0"/>
              <a:t>29/09/2025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412F-6555-46C9-B7D5-80901BB9A7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33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google.be/url?sa=i&amp;rct=j&amp;q=ambivalence&amp;source=images&amp;cd=&amp;docid=7L1-bqHGaLZaoM&amp;tbnid=kHs60emesUTzcM:&amp;ved=0CAUQjRw&amp;url=http://www.sgledhill.com/ed/2010/12/mourning-sickness-resistant-to-repentant/&amp;ei=auilUeejK6un0wX00ICYBw&amp;bvm=bv.47008514,d.d2k&amp;psig=AFQjCNG5oHRce3Wa4ScsL0jnwrtYEPQyYg&amp;ust=136991375668882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4151A5-4DB4-35E0-83F7-7645ECC50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64" y="4283364"/>
            <a:ext cx="2967183" cy="285172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2221">
            <a:off x="5893740" y="146178"/>
            <a:ext cx="6227979" cy="5019876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7565174" y="2873830"/>
            <a:ext cx="3462055" cy="261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468852" y="2804404"/>
            <a:ext cx="2914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cap="all" spc="100">
                <a:solidFill>
                  <a:srgbClr val="00B8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30 septembre 2025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40" y="3135088"/>
            <a:ext cx="4534365" cy="25060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68852" y="1714696"/>
            <a:ext cx="3884948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fr-FR" sz="2200" b="1" cap="all" dirty="0">
                <a:solidFill>
                  <a:srgbClr val="FFC000"/>
                </a:solidFill>
                <a:latin typeface="Open Sans"/>
                <a:ea typeface="Open Sans"/>
                <a:cs typeface="Open Sans"/>
              </a:rPr>
              <a:t>Colloque PRO</a:t>
            </a:r>
            <a:r>
              <a:rPr lang="en-US" sz="2200" b="1" dirty="0">
                <a:solidFill>
                  <a:srgbClr val="FFC000"/>
                </a:solidFill>
                <a:latin typeface="Open Sans"/>
                <a:ea typeface="Open Sans"/>
                <a:cs typeface="Open Sans"/>
              </a:rPr>
              <a:t>​</a:t>
            </a:r>
          </a:p>
          <a:p>
            <a:pPr fontAlgn="base"/>
            <a:r>
              <a:rPr lang="fr-FR" sz="2200" b="1" dirty="0">
                <a:solidFill>
                  <a:srgbClr val="FFC000"/>
                </a:solidFill>
                <a:latin typeface="Open Sans"/>
                <a:ea typeface="Open Sans"/>
                <a:cs typeface="Open Sans"/>
              </a:rPr>
              <a:t>Atelier Entretien Motivationnel</a:t>
            </a:r>
            <a:endParaRPr lang="fr-FR" sz="22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4A257-DA77-FCBB-A8CE-9A85B9337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0" y="150092"/>
            <a:ext cx="2540001" cy="25053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4C2D13B-E6B3-52D9-5B14-176780E92DED}"/>
              </a:ext>
            </a:extLst>
          </p:cNvPr>
          <p:cNvSpPr txBox="1"/>
          <p:nvPr/>
        </p:nvSpPr>
        <p:spPr>
          <a:xfrm>
            <a:off x="6096000" y="5932064"/>
            <a:ext cx="3316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Stéphanie </a:t>
            </a:r>
            <a:r>
              <a:rPr lang="fr-FR" sz="2800" b="1" dirty="0" err="1">
                <a:solidFill>
                  <a:schemeClr val="accent2">
                    <a:lumMod val="50000"/>
                  </a:schemeClr>
                </a:solidFill>
              </a:rPr>
              <a:t>Chantôme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2292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2475A-68E4-4046-AB71-2796D456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L’ambivalence</a:t>
            </a:r>
          </a:p>
        </p:txBody>
      </p:sp>
      <p:pic>
        <p:nvPicPr>
          <p:cNvPr id="3074" name="Picture 2" descr="Faced With Ambivalence, Powerful People Are Less Decisive Than Others –  Association for Psychological Science – APS">
            <a:extLst>
              <a:ext uri="{FF2B5EF4-FFF2-40B4-BE49-F238E27FC236}">
                <a16:creationId xmlns:a16="http://schemas.microsoft.com/office/drawing/2014/main" id="{ECA92B44-34E2-406D-93C9-1A812FC71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10" y="3571875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n Ambivalence Motivate Us to Act? | Yale Insights">
            <a:extLst>
              <a:ext uri="{FF2B5EF4-FFF2-40B4-BE49-F238E27FC236}">
                <a16:creationId xmlns:a16="http://schemas.microsoft.com/office/drawing/2014/main" id="{0E79A1F8-E11B-4E44-B8CD-0069628378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3" y="2057401"/>
            <a:ext cx="3843799" cy="425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BDF1F972-2087-AAD1-3D13-1EE992B09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1" y="150093"/>
            <a:ext cx="1102064" cy="108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2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B4EA9E-D65F-47BF-BA09-FD2905F02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036" y="764373"/>
            <a:ext cx="5335572" cy="1293028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L’ambivalence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sz="2800" cap="none" dirty="0">
                <a:solidFill>
                  <a:srgbClr val="C00000"/>
                </a:solidFill>
              </a:rPr>
              <a:t>(exemples)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131863-07D5-42AB-92D1-0D0C678E6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22689"/>
            <a:ext cx="10820400" cy="379599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</a:pPr>
            <a:r>
              <a:rPr lang="fr-FR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« Je voudrais diminuer mes consommations de tabac, mais à chaque fois que je commence je ne sais pas m’arrêter  »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lang="fr-FR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</a:pPr>
            <a:r>
              <a:rPr lang="fr-FR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« Je tiens à me soigner, mais j’oublie souvent de prendre mon traitement  »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lang="fr-FR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</a:pPr>
            <a:r>
              <a:rPr lang="fr-FR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« J’aimerais ne plus fumer, je sais que c’est mauvais, mais c’est plus fort que moi  »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lang="fr-FR" sz="2400" i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lang="fr-FR" dirty="0"/>
          </a:p>
        </p:txBody>
      </p:sp>
      <p:pic>
        <p:nvPicPr>
          <p:cNvPr id="4" name="Google Shape;301;p22" descr="http://www.sgledhill.com/wp/wp-content/uploads/2010/02/ambivalent-homer-simpson.jpg">
            <a:hlinkClick r:id="rId2"/>
            <a:extLst>
              <a:ext uri="{FF2B5EF4-FFF2-40B4-BE49-F238E27FC236}">
                <a16:creationId xmlns:a16="http://schemas.microsoft.com/office/drawing/2014/main" id="{DF56D583-A0C4-4FFF-A550-0FC9B6DC50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96632" y="0"/>
            <a:ext cx="1895368" cy="1986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5700C7E-DBA3-4C66-5EE2-07C7A6413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093"/>
            <a:ext cx="1862286" cy="18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F498C-D495-4FA4-BEE6-28301A729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C00000"/>
                </a:solidFill>
              </a:rPr>
              <a:t>Spécificité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C00000"/>
                </a:solidFill>
              </a:rPr>
              <a:t> de l’Entretien motivationnel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2847CB-88DE-4A3C-A93B-BB5EC54B8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069" y="2271304"/>
            <a:ext cx="10261862" cy="383671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L’entretien motivationnel vise à explorer et à résoudre l’ambivalence par l’accent mis vers le changement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On va cherche à:</a:t>
            </a:r>
          </a:p>
          <a:p>
            <a:pPr marL="0" indent="0">
              <a:buNone/>
            </a:pPr>
            <a:r>
              <a:rPr lang="fr-FR" dirty="0"/>
              <a:t>	- Modérer le discours maintien (DM)</a:t>
            </a:r>
          </a:p>
          <a:p>
            <a:pPr marL="0" indent="0">
              <a:buNone/>
            </a:pPr>
            <a:r>
              <a:rPr lang="fr-FR" dirty="0"/>
              <a:t>	- Renforcer le discours changement (DC)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/>
              <a:t> Rester dans un élan vers l’avant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A8FC0FF4-75FB-7ACD-51D3-75C9EEF49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2" y="150093"/>
            <a:ext cx="1392517" cy="13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1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AC3FFA-C21B-4D2A-9C6A-EB739B43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Phylactère : pensées 3">
            <a:extLst>
              <a:ext uri="{FF2B5EF4-FFF2-40B4-BE49-F238E27FC236}">
                <a16:creationId xmlns:a16="http://schemas.microsoft.com/office/drawing/2014/main" id="{223EEA8C-8422-4C79-A08A-B45BAEFC27CB}"/>
              </a:ext>
            </a:extLst>
          </p:cNvPr>
          <p:cNvSpPr/>
          <p:nvPr/>
        </p:nvSpPr>
        <p:spPr>
          <a:xfrm>
            <a:off x="3083860" y="448950"/>
            <a:ext cx="8987950" cy="2987117"/>
          </a:xfrm>
          <a:prstGeom prst="cloudCallout">
            <a:avLst/>
          </a:prstGeom>
          <a:solidFill>
            <a:srgbClr val="FB9B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EC87CC-053B-450A-841E-6FBB0E06AED1}"/>
              </a:ext>
            </a:extLst>
          </p:cNvPr>
          <p:cNvSpPr txBox="1"/>
          <p:nvPr/>
        </p:nvSpPr>
        <p:spPr>
          <a:xfrm>
            <a:off x="4645057" y="1091624"/>
            <a:ext cx="6861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Que dirait un patient à qui on voudrait imposer un changement de comportement?</a:t>
            </a:r>
          </a:p>
        </p:txBody>
      </p:sp>
      <p:pic>
        <p:nvPicPr>
          <p:cNvPr id="2050" name="Picture 2" descr="Comment changer son comportement durablement ?">
            <a:extLst>
              <a:ext uri="{FF2B5EF4-FFF2-40B4-BE49-F238E27FC236}">
                <a16:creationId xmlns:a16="http://schemas.microsoft.com/office/drawing/2014/main" id="{72C3AB54-9C6D-4144-8DF3-C7F59DC60F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" y="3192150"/>
            <a:ext cx="5718933" cy="321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F30F078E-D0C8-516F-96CB-E297557A8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12" y="150093"/>
            <a:ext cx="1392517" cy="13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0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B52D5-D560-45C3-A54B-C6038204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C2CBDE-09CC-41E0-9A83-8B4AEB7F8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fr-F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archemin : horizontal 3">
            <a:extLst>
              <a:ext uri="{FF2B5EF4-FFF2-40B4-BE49-F238E27FC236}">
                <a16:creationId xmlns:a16="http://schemas.microsoft.com/office/drawing/2014/main" id="{12F0F44D-8CE3-4B59-99CA-5C12E4981206}"/>
              </a:ext>
            </a:extLst>
          </p:cNvPr>
          <p:cNvSpPr/>
          <p:nvPr/>
        </p:nvSpPr>
        <p:spPr>
          <a:xfrm>
            <a:off x="1168924" y="1967196"/>
            <a:ext cx="9568207" cy="465042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47875B0-CA6B-47D3-A088-1655DCFAF639}"/>
              </a:ext>
            </a:extLst>
          </p:cNvPr>
          <p:cNvSpPr txBox="1"/>
          <p:nvPr/>
        </p:nvSpPr>
        <p:spPr>
          <a:xfrm>
            <a:off x="2045616" y="2799761"/>
            <a:ext cx="8305015" cy="3242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rgbClr val="002060"/>
                </a:solidFill>
              </a:rPr>
              <a:t>«  On se persuade mieux, pour l’ordinaire, par les raisons qu’on a soi-même trouvées, que par celles qui sont venues dans l’esprit des autres » 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solidFill>
                  <a:srgbClr val="002060"/>
                </a:solidFill>
              </a:rPr>
              <a:t>Blaise Pascal</a:t>
            </a:r>
          </a:p>
        </p:txBody>
      </p:sp>
      <p:pic>
        <p:nvPicPr>
          <p:cNvPr id="1026" name="Picture 2" descr="Blaise Pascal Biography - Life of Christian Philosopher">
            <a:extLst>
              <a:ext uri="{FF2B5EF4-FFF2-40B4-BE49-F238E27FC236}">
                <a16:creationId xmlns:a16="http://schemas.microsoft.com/office/drawing/2014/main" id="{E7788F98-442C-44A8-A3E7-EC033E1AC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813" y="550683"/>
            <a:ext cx="1530346" cy="171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7FDA66-B742-09D0-5503-07CF11CC2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12" y="150093"/>
            <a:ext cx="1392517" cy="13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24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5A62CF-594E-455A-ABCB-68F7C496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580" y="319097"/>
            <a:ext cx="7246620" cy="1269969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Les outils de l’EM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5F1126-A667-4EDC-988A-07DD146F6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3642"/>
            <a:ext cx="10820400" cy="4305044"/>
          </a:xfrm>
          <a:solidFill>
            <a:srgbClr val="002060"/>
          </a:solidFill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5" name="Étoile : 5 branches 4">
            <a:extLst>
              <a:ext uri="{FF2B5EF4-FFF2-40B4-BE49-F238E27FC236}">
                <a16:creationId xmlns:a16="http://schemas.microsoft.com/office/drawing/2014/main" id="{EEC5268B-C3B0-4630-82F9-23A67A8DD0F9}"/>
              </a:ext>
            </a:extLst>
          </p:cNvPr>
          <p:cNvSpPr/>
          <p:nvPr/>
        </p:nvSpPr>
        <p:spPr>
          <a:xfrm>
            <a:off x="2964180" y="2057401"/>
            <a:ext cx="5745480" cy="3840479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8A6B52C-44CF-4319-BFA1-E69EFDC43424}"/>
              </a:ext>
            </a:extLst>
          </p:cNvPr>
          <p:cNvSpPr txBox="1"/>
          <p:nvPr/>
        </p:nvSpPr>
        <p:spPr>
          <a:xfrm>
            <a:off x="4259580" y="3718560"/>
            <a:ext cx="2941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5 compétences à acquérir pour pratiquer l’EM</a:t>
            </a:r>
          </a:p>
        </p:txBody>
      </p:sp>
      <p:sp>
        <p:nvSpPr>
          <p:cNvPr id="4" name="Étoile : 5 branches 3">
            <a:extLst>
              <a:ext uri="{FF2B5EF4-FFF2-40B4-BE49-F238E27FC236}">
                <a16:creationId xmlns:a16="http://schemas.microsoft.com/office/drawing/2014/main" id="{1CE7D90E-1DA5-4982-B140-E1FB1F32F7A2}"/>
              </a:ext>
            </a:extLst>
          </p:cNvPr>
          <p:cNvSpPr/>
          <p:nvPr/>
        </p:nvSpPr>
        <p:spPr>
          <a:xfrm>
            <a:off x="9096866" y="2394408"/>
            <a:ext cx="2409334" cy="16882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07272DA-E7DD-42C2-853C-38983017F04A}"/>
              </a:ext>
            </a:extLst>
          </p:cNvPr>
          <p:cNvSpPr txBox="1"/>
          <p:nvPr/>
        </p:nvSpPr>
        <p:spPr>
          <a:xfrm>
            <a:off x="9837970" y="3085592"/>
            <a:ext cx="115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OuVER</a:t>
            </a:r>
            <a:endParaRPr lang="fr-FR" dirty="0"/>
          </a:p>
        </p:txBody>
      </p:sp>
      <p:sp>
        <p:nvSpPr>
          <p:cNvPr id="8" name="Étoile : 5 branches 7">
            <a:extLst>
              <a:ext uri="{FF2B5EF4-FFF2-40B4-BE49-F238E27FC236}">
                <a16:creationId xmlns:a16="http://schemas.microsoft.com/office/drawing/2014/main" id="{2A59BF43-14CE-440C-82E3-75EFF9E64655}"/>
              </a:ext>
            </a:extLst>
          </p:cNvPr>
          <p:cNvSpPr/>
          <p:nvPr/>
        </p:nvSpPr>
        <p:spPr>
          <a:xfrm>
            <a:off x="8955465" y="4449452"/>
            <a:ext cx="2224726" cy="1300899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1E4AC7-4DFB-465A-A26C-4E4D123E0515}"/>
              </a:ext>
            </a:extLst>
          </p:cNvPr>
          <p:cNvSpPr txBox="1"/>
          <p:nvPr/>
        </p:nvSpPr>
        <p:spPr>
          <a:xfrm>
            <a:off x="9643621" y="4981223"/>
            <a:ext cx="86726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DDPD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9ECE647A-2343-F477-DAFA-5AF13C21B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12" y="150093"/>
            <a:ext cx="1392517" cy="137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80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EC4AE-6F2D-E920-88B8-C867A0300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8212BE01-B754-E94A-B4FE-E760943BB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0092"/>
            <a:ext cx="2540001" cy="2505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D77067-7481-3904-B0CC-5F63C55CE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64" y="946728"/>
            <a:ext cx="2967183" cy="2851728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50257A21-5582-FE7D-9ED0-BACAEC9C5E8B}"/>
              </a:ext>
            </a:extLst>
          </p:cNvPr>
          <p:cNvSpPr txBox="1">
            <a:spLocks/>
          </p:cNvSpPr>
          <p:nvPr/>
        </p:nvSpPr>
        <p:spPr>
          <a:xfrm>
            <a:off x="839394" y="1990857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>
                <a:latin typeface="Open Sans"/>
                <a:ea typeface="Open Sans"/>
                <a:cs typeface="Open Sans"/>
              </a:rPr>
              <a:t>Merci pour votre participation !</a:t>
            </a:r>
          </a:p>
        </p:txBody>
      </p:sp>
      <p:sp>
        <p:nvSpPr>
          <p:cNvPr id="5" name="ZoneTexte 6">
            <a:extLst>
              <a:ext uri="{FF2B5EF4-FFF2-40B4-BE49-F238E27FC236}">
                <a16:creationId xmlns:a16="http://schemas.microsoft.com/office/drawing/2014/main" id="{5FE5A38D-15A6-3D45-AD41-08E936A4F187}"/>
              </a:ext>
            </a:extLst>
          </p:cNvPr>
          <p:cNvSpPr txBox="1"/>
          <p:nvPr/>
        </p:nvSpPr>
        <p:spPr>
          <a:xfrm>
            <a:off x="837317" y="3706076"/>
            <a:ext cx="5506963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b="1" dirty="0">
                <a:solidFill>
                  <a:srgbClr val="DB222A"/>
                </a:solidFill>
                <a:ea typeface="+mn-lt"/>
                <a:cs typeface="+mn-lt"/>
              </a:rPr>
              <a:t>FORMATION COMPLÉMENTAIRE</a:t>
            </a:r>
          </a:p>
          <a:p>
            <a:pPr algn="just"/>
            <a:r>
              <a:rPr lang="fr-FR" sz="2400" dirty="0">
                <a:solidFill>
                  <a:srgbClr val="208D7F"/>
                </a:solidFill>
                <a:ea typeface="+mn-lt"/>
                <a:cs typeface="+mn-lt"/>
              </a:rPr>
              <a:t>Nous vous invitons à suivre notre formation complémentaire "Sensibilisation à l'Entretien Motivationnel", dispensée en visioconférence, en scannant ce QR code !</a:t>
            </a:r>
            <a:endParaRPr lang="en-US" dirty="0">
              <a:solidFill>
                <a:srgbClr val="208D7F"/>
              </a:solidFill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C2CA3F-2F1D-D70E-3861-95FA219E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346" y="1887252"/>
            <a:ext cx="3935932" cy="557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0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B684E-922A-AA15-609F-4B4336FD5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2B30E5B1-F2E4-8942-2D44-735FFCCCE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0093"/>
            <a:ext cx="1465611" cy="1445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2E3A95-8AD8-9C94-BDE5-72464BDD0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64" y="946728"/>
            <a:ext cx="2967183" cy="2851728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C39792D6-CD1F-57BB-63D3-871A0F8FC438}"/>
              </a:ext>
            </a:extLst>
          </p:cNvPr>
          <p:cNvSpPr txBox="1">
            <a:spLocks/>
          </p:cNvSpPr>
          <p:nvPr/>
        </p:nvSpPr>
        <p:spPr>
          <a:xfrm>
            <a:off x="800847" y="1721361"/>
            <a:ext cx="10226890" cy="4512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>
                <a:solidFill>
                  <a:schemeClr val="accent2"/>
                </a:solidFill>
              </a:rPr>
              <a:t>Question 1:</a:t>
            </a:r>
            <a:r>
              <a:rPr lang="fr-FR" sz="2400" b="1" dirty="0"/>
              <a:t> </a:t>
            </a:r>
            <a:r>
              <a:rPr lang="fr-FR" sz="2400" dirty="0"/>
              <a:t>« Qu’est-ce qui fait que les gens </a:t>
            </a:r>
            <a:r>
              <a:rPr lang="fr-FR" sz="2400" b="1" dirty="0"/>
              <a:t>ne changent pas </a:t>
            </a:r>
            <a:r>
              <a:rPr lang="fr-FR" sz="2400" dirty="0"/>
              <a:t>de comportement? »</a:t>
            </a:r>
          </a:p>
          <a:p>
            <a:endParaRPr lang="fr-FR" sz="800" dirty="0"/>
          </a:p>
          <a:p>
            <a:r>
              <a:rPr lang="fr-FR" sz="2400" b="1" dirty="0">
                <a:solidFill>
                  <a:schemeClr val="accent2"/>
                </a:solidFill>
              </a:rPr>
              <a:t>Question 2: </a:t>
            </a:r>
            <a:r>
              <a:rPr lang="fr-FR" sz="2400" dirty="0"/>
              <a:t>« Qu’est-ce qu’on </a:t>
            </a:r>
            <a:r>
              <a:rPr lang="fr-FR" sz="2400" b="1" dirty="0"/>
              <a:t>ressent</a:t>
            </a:r>
            <a:r>
              <a:rPr lang="fr-FR" sz="2400" dirty="0"/>
              <a:t> en tant que professionnel devant cette absence de changement? »</a:t>
            </a:r>
          </a:p>
          <a:p>
            <a:endParaRPr lang="fr-FR" sz="800" dirty="0"/>
          </a:p>
          <a:p>
            <a:r>
              <a:rPr lang="fr-FR" sz="2400" b="1" dirty="0">
                <a:solidFill>
                  <a:schemeClr val="accent2"/>
                </a:solidFill>
              </a:rPr>
              <a:t>Question 3: </a:t>
            </a:r>
            <a:r>
              <a:rPr lang="fr-FR" sz="2400" dirty="0"/>
              <a:t>« A quoi perçoit-on qu’une personne </a:t>
            </a:r>
            <a:r>
              <a:rPr lang="fr-FR" sz="2400" b="1" dirty="0"/>
              <a:t>ne va ou veut pas changer? »</a:t>
            </a:r>
          </a:p>
          <a:p>
            <a:endParaRPr lang="fr-FR" sz="800" dirty="0"/>
          </a:p>
          <a:p>
            <a:r>
              <a:rPr lang="fr-FR" sz="2400" b="1" dirty="0">
                <a:solidFill>
                  <a:schemeClr val="accent2"/>
                </a:solidFill>
              </a:rPr>
              <a:t>Question 4: </a:t>
            </a:r>
            <a:r>
              <a:rPr lang="fr-FR" sz="2400" dirty="0"/>
              <a:t>« Quelles sont les </a:t>
            </a:r>
            <a:r>
              <a:rPr lang="fr-FR" sz="2400" b="1" dirty="0"/>
              <a:t>attitudes</a:t>
            </a:r>
            <a:r>
              <a:rPr lang="fr-FR" sz="2400" dirty="0"/>
              <a:t> de notre part qui peuvent </a:t>
            </a:r>
            <a:r>
              <a:rPr lang="fr-FR" sz="2400" b="1" dirty="0"/>
              <a:t>faire entrave</a:t>
            </a:r>
            <a:r>
              <a:rPr lang="fr-FR" sz="2400" dirty="0"/>
              <a:t> à ce changement? »</a:t>
            </a:r>
          </a:p>
          <a:p>
            <a:endParaRPr lang="fr-FR" sz="800" dirty="0"/>
          </a:p>
          <a:p>
            <a:r>
              <a:rPr lang="fr-FR" sz="2400" b="1" dirty="0">
                <a:solidFill>
                  <a:schemeClr val="accent2"/>
                </a:solidFill>
              </a:rPr>
              <a:t>Question 5: </a:t>
            </a:r>
            <a:r>
              <a:rPr lang="fr-FR" sz="2400" dirty="0"/>
              <a:t>« Quelles sont les </a:t>
            </a:r>
            <a:r>
              <a:rPr lang="fr-FR" sz="2400" b="1" dirty="0"/>
              <a:t>attitudes</a:t>
            </a:r>
            <a:r>
              <a:rPr lang="fr-FR" sz="2400" dirty="0"/>
              <a:t> de notre part qui peuvent </a:t>
            </a:r>
            <a:r>
              <a:rPr lang="fr-FR" sz="2400" b="1" dirty="0"/>
              <a:t>favoriser</a:t>
            </a:r>
            <a:r>
              <a:rPr lang="fr-FR" sz="2400" dirty="0"/>
              <a:t> ce changement? »</a:t>
            </a:r>
          </a:p>
          <a:p>
            <a:endParaRPr lang="fr-FR" sz="2400" dirty="0">
              <a:solidFill>
                <a:srgbClr val="208D7F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2854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E2F7F-DBA5-CD3C-675F-3AE5BA1A5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CBEF37E4-414A-7C67-719C-9FEB1F1CE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0092"/>
            <a:ext cx="2540001" cy="2505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0B0DBC-FC47-FDB3-ECCA-A8304201F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64" y="946728"/>
            <a:ext cx="2967183" cy="285172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86218A-9CC0-B0E9-FD4C-1E8F4C3491DC}"/>
              </a:ext>
            </a:extLst>
          </p:cNvPr>
          <p:cNvSpPr>
            <a:spLocks noGrp="1"/>
          </p:cNvSpPr>
          <p:nvPr/>
        </p:nvSpPr>
        <p:spPr>
          <a:xfrm>
            <a:off x="4342003" y="739992"/>
            <a:ext cx="32421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DB222A"/>
                </a:solidFill>
              </a:rPr>
              <a:t>Définition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657CD45-ECB5-BCF5-A635-9934C892273C}"/>
              </a:ext>
            </a:extLst>
          </p:cNvPr>
          <p:cNvSpPr txBox="1">
            <a:spLocks/>
          </p:cNvSpPr>
          <p:nvPr/>
        </p:nvSpPr>
        <p:spPr>
          <a:xfrm>
            <a:off x="1164527" y="3432777"/>
            <a:ext cx="10226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>
              <a:solidFill>
                <a:srgbClr val="208D7F"/>
              </a:solidFill>
              <a:latin typeface="Open San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DF97DE-5E12-36AE-F496-186F5A2617ED}"/>
              </a:ext>
            </a:extLst>
          </p:cNvPr>
          <p:cNvSpPr txBox="1"/>
          <p:nvPr/>
        </p:nvSpPr>
        <p:spPr>
          <a:xfrm>
            <a:off x="2689412" y="3233616"/>
            <a:ext cx="95025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2800" dirty="0"/>
              <a:t>« L’Entretien Motivationnel est une </a:t>
            </a:r>
            <a:r>
              <a:rPr lang="fr-FR" sz="2800" b="1" dirty="0"/>
              <a:t>conversation </a:t>
            </a:r>
            <a:r>
              <a:rPr lang="fr-FR" sz="2800" dirty="0"/>
              <a:t>particulière autour du changement, ayant pour but est de </a:t>
            </a:r>
            <a:r>
              <a:rPr lang="fr-FR" sz="2800" b="1" dirty="0"/>
              <a:t>renforcer la motivation </a:t>
            </a:r>
            <a:r>
              <a:rPr lang="fr-FR" sz="2800" dirty="0"/>
              <a:t>et </a:t>
            </a:r>
            <a:r>
              <a:rPr lang="fr-FR" sz="2800" b="1" dirty="0"/>
              <a:t>l’engagement au changement </a:t>
            </a:r>
            <a:r>
              <a:rPr lang="fr-FR" sz="2800" dirty="0"/>
              <a:t>de votre interlocuteur »</a:t>
            </a:r>
          </a:p>
          <a:p>
            <a:pPr marL="0" indent="0">
              <a:lnSpc>
                <a:spcPct val="100000"/>
              </a:lnSpc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dirty="0"/>
              <a:t>                                                                  Miller et Rollnick,2023</a:t>
            </a:r>
          </a:p>
        </p:txBody>
      </p:sp>
      <p:pic>
        <p:nvPicPr>
          <p:cNvPr id="6" name="Picture 2" descr="L'entretien motivationnel - 2e éd. - Aider la personne à engager le changement - 1">
            <a:extLst>
              <a:ext uri="{FF2B5EF4-FFF2-40B4-BE49-F238E27FC236}">
                <a16:creationId xmlns:a16="http://schemas.microsoft.com/office/drawing/2014/main" id="{85959107-53CC-F9D1-1781-92138DDA3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9861">
            <a:off x="786589" y="4141772"/>
            <a:ext cx="1941341" cy="209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68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98F5C-58F5-5BB1-87D3-8684BDC4A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FC800124-D599-6C13-FE42-0611FCA38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0092"/>
            <a:ext cx="2540001" cy="2505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7407A6-71A7-0C4C-8D5F-FDF1D0A23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64" y="946728"/>
            <a:ext cx="2967183" cy="285172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B9F8E8-C3D4-9D60-4D90-F1F006039B2C}"/>
              </a:ext>
            </a:extLst>
          </p:cNvPr>
          <p:cNvSpPr>
            <a:spLocks noGrp="1"/>
          </p:cNvSpPr>
          <p:nvPr/>
        </p:nvSpPr>
        <p:spPr>
          <a:xfrm>
            <a:off x="4705994" y="864189"/>
            <a:ext cx="20076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DB222A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31ED8C91-D099-75EF-EF5E-42BACC9CD845}"/>
              </a:ext>
            </a:extLst>
          </p:cNvPr>
          <p:cNvSpPr txBox="1">
            <a:spLocks/>
          </p:cNvSpPr>
          <p:nvPr/>
        </p:nvSpPr>
        <p:spPr>
          <a:xfrm>
            <a:off x="968188" y="3119718"/>
            <a:ext cx="10560424" cy="2653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L’entretien motivationnel est un </a:t>
            </a:r>
            <a:r>
              <a:rPr lang="fr-FR" sz="2400" b="1" dirty="0"/>
              <a:t>style de communication collaboratif</a:t>
            </a:r>
            <a:r>
              <a:rPr lang="fr-FR" sz="2400" dirty="0"/>
              <a:t> et </a:t>
            </a:r>
            <a:r>
              <a:rPr lang="fr-FR" sz="2400" b="1" dirty="0"/>
              <a:t>centré sur un objectif,</a:t>
            </a:r>
          </a:p>
          <a:p>
            <a:endParaRPr lang="fr-FR" sz="2400" b="1" dirty="0"/>
          </a:p>
          <a:p>
            <a:r>
              <a:rPr lang="fr-FR" sz="2400" dirty="0"/>
              <a:t>avec une attention particulière au langage de changement.</a:t>
            </a:r>
          </a:p>
          <a:p>
            <a:endParaRPr lang="fr-FR" sz="2400" dirty="0"/>
          </a:p>
          <a:p>
            <a:r>
              <a:rPr lang="fr-FR" sz="2400" dirty="0"/>
              <a:t>Il est conçu pour renforcer la motivation d’une personne et son engagement en faveur d’un objectif spécifique en </a:t>
            </a:r>
            <a:r>
              <a:rPr lang="fr-FR" sz="2400" b="1" dirty="0"/>
              <a:t>faisant émerger et en explorant ses propres raisons</a:t>
            </a:r>
            <a:r>
              <a:rPr lang="fr-FR" sz="2400" dirty="0"/>
              <a:t> de changer dans une </a:t>
            </a:r>
            <a:r>
              <a:rPr lang="fr-FR" sz="2400" b="1" dirty="0"/>
              <a:t>atmosphère de non-jugement et d’altruisme.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C201D0-1106-03D9-78D2-15F94D59ED7E}"/>
              </a:ext>
            </a:extLst>
          </p:cNvPr>
          <p:cNvSpPr txBox="1"/>
          <p:nvPr/>
        </p:nvSpPr>
        <p:spPr>
          <a:xfrm>
            <a:off x="3926541" y="864189"/>
            <a:ext cx="6669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cap="none" dirty="0">
                <a:solidFill>
                  <a:schemeClr val="accent2">
                    <a:lumMod val="50000"/>
                  </a:schemeClr>
                </a:solidFill>
              </a:rPr>
              <a:t>Définition technique</a:t>
            </a:r>
            <a:endParaRPr lang="fr-F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2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5"/>
          <p:cNvGrpSpPr/>
          <p:nvPr/>
        </p:nvGrpSpPr>
        <p:grpSpPr>
          <a:xfrm>
            <a:off x="3030070" y="1737230"/>
            <a:ext cx="7646239" cy="4244151"/>
            <a:chOff x="3888559" y="1225815"/>
            <a:chExt cx="4428363" cy="4383902"/>
          </a:xfrm>
        </p:grpSpPr>
        <p:sp>
          <p:nvSpPr>
            <p:cNvPr id="167" name="Google Shape;167;p5"/>
            <p:cNvSpPr/>
            <p:nvPr/>
          </p:nvSpPr>
          <p:spPr>
            <a:xfrm>
              <a:off x="4457653" y="1225815"/>
              <a:ext cx="3229151" cy="2931085"/>
            </a:xfrm>
            <a:custGeom>
              <a:avLst/>
              <a:gdLst/>
              <a:ahLst/>
              <a:cxnLst/>
              <a:rect l="l" t="t" r="r" b="b"/>
              <a:pathLst>
                <a:path w="3786406" h="3376387" extrusionOk="0">
                  <a:moveTo>
                    <a:pt x="1878230" y="0"/>
                  </a:moveTo>
                  <a:cubicBezTo>
                    <a:pt x="2800354" y="0"/>
                    <a:pt x="3569708" y="657353"/>
                    <a:pt x="3747638" y="1531217"/>
                  </a:cubicBezTo>
                  <a:lnTo>
                    <a:pt x="3756460" y="1589311"/>
                  </a:lnTo>
                  <a:lnTo>
                    <a:pt x="3756461" y="1589312"/>
                  </a:lnTo>
                  <a:lnTo>
                    <a:pt x="3776554" y="1721625"/>
                  </a:lnTo>
                  <a:cubicBezTo>
                    <a:pt x="3783069" y="1786093"/>
                    <a:pt x="3786406" y="1851504"/>
                    <a:pt x="3786406" y="1917699"/>
                  </a:cubicBezTo>
                  <a:cubicBezTo>
                    <a:pt x="3786406" y="2447257"/>
                    <a:pt x="3572826" y="2926682"/>
                    <a:pt x="3227515" y="3273718"/>
                  </a:cubicBezTo>
                  <a:lnTo>
                    <a:pt x="3115111" y="3376387"/>
                  </a:lnTo>
                  <a:lnTo>
                    <a:pt x="3120140" y="3343274"/>
                  </a:lnTo>
                  <a:lnTo>
                    <a:pt x="3145056" y="3343274"/>
                  </a:lnTo>
                  <a:lnTo>
                    <a:pt x="3125203" y="3309936"/>
                  </a:lnTo>
                  <a:lnTo>
                    <a:pt x="3135204" y="3244073"/>
                  </a:lnTo>
                  <a:cubicBezTo>
                    <a:pt x="3141719" y="3179605"/>
                    <a:pt x="3145056" y="3114194"/>
                    <a:pt x="3145056" y="3047999"/>
                  </a:cubicBezTo>
                  <a:cubicBezTo>
                    <a:pt x="3145056" y="2253662"/>
                    <a:pt x="2664502" y="1572124"/>
                    <a:pt x="1979629" y="1281001"/>
                  </a:cubicBezTo>
                  <a:lnTo>
                    <a:pt x="1899339" y="1251468"/>
                  </a:lnTo>
                  <a:lnTo>
                    <a:pt x="1891754" y="1238731"/>
                  </a:lnTo>
                  <a:lnTo>
                    <a:pt x="1891752" y="1238731"/>
                  </a:lnTo>
                  <a:lnTo>
                    <a:pt x="1878230" y="1216025"/>
                  </a:lnTo>
                  <a:lnTo>
                    <a:pt x="1864708" y="1238731"/>
                  </a:lnTo>
                  <a:lnTo>
                    <a:pt x="1804313" y="1216516"/>
                  </a:lnTo>
                  <a:cubicBezTo>
                    <a:pt x="1625061" y="1160485"/>
                    <a:pt x="1434478" y="1130300"/>
                    <a:pt x="1236880" y="1130300"/>
                  </a:cubicBezTo>
                  <a:cubicBezTo>
                    <a:pt x="775818" y="1130300"/>
                    <a:pt x="352949" y="1294638"/>
                    <a:pt x="23103" y="1568210"/>
                  </a:cubicBezTo>
                  <a:lnTo>
                    <a:pt x="0" y="1589313"/>
                  </a:lnTo>
                  <a:lnTo>
                    <a:pt x="8822" y="1531217"/>
                  </a:lnTo>
                  <a:cubicBezTo>
                    <a:pt x="186753" y="657353"/>
                    <a:pt x="956106" y="0"/>
                    <a:pt x="187823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5087771" y="2654794"/>
              <a:ext cx="3229151" cy="2931085"/>
            </a:xfrm>
            <a:custGeom>
              <a:avLst/>
              <a:gdLst/>
              <a:ahLst/>
              <a:cxnLst/>
              <a:rect l="l" t="t" r="r" b="b"/>
              <a:pathLst>
                <a:path w="3786406" h="3376387" extrusionOk="0">
                  <a:moveTo>
                    <a:pt x="0" y="1787075"/>
                  </a:moveTo>
                  <a:lnTo>
                    <a:pt x="23103" y="1808177"/>
                  </a:lnTo>
                  <a:cubicBezTo>
                    <a:pt x="352949" y="2081749"/>
                    <a:pt x="775818" y="2246087"/>
                    <a:pt x="1236880" y="2246087"/>
                  </a:cubicBezTo>
                  <a:cubicBezTo>
                    <a:pt x="1697942" y="2246087"/>
                    <a:pt x="2120812" y="2081749"/>
                    <a:pt x="2450657" y="1808177"/>
                  </a:cubicBezTo>
                  <a:lnTo>
                    <a:pt x="2473760" y="1787075"/>
                  </a:lnTo>
                  <a:lnTo>
                    <a:pt x="2464938" y="1845170"/>
                  </a:lnTo>
                  <a:cubicBezTo>
                    <a:pt x="2337845" y="2469359"/>
                    <a:pt x="1909005" y="2983082"/>
                    <a:pt x="1338278" y="3225685"/>
                  </a:cubicBezTo>
                  <a:lnTo>
                    <a:pt x="1236880" y="3262982"/>
                  </a:lnTo>
                  <a:lnTo>
                    <a:pt x="1135482" y="3225685"/>
                  </a:lnTo>
                  <a:cubicBezTo>
                    <a:pt x="564755" y="2983082"/>
                    <a:pt x="135916" y="2469359"/>
                    <a:pt x="8822" y="1845170"/>
                  </a:cubicBezTo>
                  <a:close/>
                  <a:moveTo>
                    <a:pt x="3115111" y="0"/>
                  </a:moveTo>
                  <a:lnTo>
                    <a:pt x="3227515" y="102669"/>
                  </a:lnTo>
                  <a:cubicBezTo>
                    <a:pt x="3572826" y="449704"/>
                    <a:pt x="3786406" y="929129"/>
                    <a:pt x="3786406" y="1458687"/>
                  </a:cubicBezTo>
                  <a:cubicBezTo>
                    <a:pt x="3786406" y="2517803"/>
                    <a:pt x="2932087" y="3376387"/>
                    <a:pt x="1878231" y="3376387"/>
                  </a:cubicBezTo>
                  <a:cubicBezTo>
                    <a:pt x="1680633" y="3376387"/>
                    <a:pt x="1490050" y="3346203"/>
                    <a:pt x="1310798" y="3290171"/>
                  </a:cubicBezTo>
                  <a:lnTo>
                    <a:pt x="1236881" y="3262982"/>
                  </a:lnTo>
                  <a:lnTo>
                    <a:pt x="1338279" y="3225685"/>
                  </a:lnTo>
                  <a:cubicBezTo>
                    <a:pt x="1909006" y="2983082"/>
                    <a:pt x="2337846" y="2469359"/>
                    <a:pt x="2464939" y="1845170"/>
                  </a:cubicBezTo>
                  <a:lnTo>
                    <a:pt x="2473761" y="1787075"/>
                  </a:lnTo>
                  <a:lnTo>
                    <a:pt x="2586165" y="1684406"/>
                  </a:lnTo>
                  <a:cubicBezTo>
                    <a:pt x="2931476" y="1337370"/>
                    <a:pt x="3145056" y="857945"/>
                    <a:pt x="3145056" y="328387"/>
                  </a:cubicBezTo>
                  <a:cubicBezTo>
                    <a:pt x="3145056" y="262192"/>
                    <a:pt x="3141719" y="196781"/>
                    <a:pt x="3135204" y="132313"/>
                  </a:cubicBez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3888559" y="2280156"/>
              <a:ext cx="2174305" cy="3329561"/>
            </a:xfrm>
            <a:custGeom>
              <a:avLst/>
              <a:gdLst/>
              <a:ahLst/>
              <a:cxnLst/>
              <a:rect l="l" t="t" r="r" b="b"/>
              <a:pathLst>
                <a:path w="2549525" h="3835401" extrusionOk="0">
                  <a:moveTo>
                    <a:pt x="1908175" y="0"/>
                  </a:moveTo>
                  <a:cubicBezTo>
                    <a:pt x="2105773" y="0"/>
                    <a:pt x="2296356" y="30185"/>
                    <a:pt x="2475608" y="86216"/>
                  </a:cubicBezTo>
                  <a:lnTo>
                    <a:pt x="2536003" y="108431"/>
                  </a:lnTo>
                  <a:lnTo>
                    <a:pt x="2528418" y="121169"/>
                  </a:lnTo>
                  <a:lnTo>
                    <a:pt x="2448127" y="150702"/>
                  </a:lnTo>
                  <a:cubicBezTo>
                    <a:pt x="1763255" y="441825"/>
                    <a:pt x="1282700" y="1123363"/>
                    <a:pt x="1282700" y="1917700"/>
                  </a:cubicBezTo>
                  <a:cubicBezTo>
                    <a:pt x="1282700" y="1983895"/>
                    <a:pt x="1286037" y="2049306"/>
                    <a:pt x="1292552" y="2113774"/>
                  </a:cubicBezTo>
                  <a:lnTo>
                    <a:pt x="1302554" y="2179637"/>
                  </a:lnTo>
                  <a:lnTo>
                    <a:pt x="1282700" y="2212975"/>
                  </a:lnTo>
                  <a:lnTo>
                    <a:pt x="1307617" y="2212975"/>
                  </a:lnTo>
                  <a:lnTo>
                    <a:pt x="1312645" y="2246088"/>
                  </a:lnTo>
                  <a:lnTo>
                    <a:pt x="1200242" y="2143419"/>
                  </a:lnTo>
                  <a:cubicBezTo>
                    <a:pt x="898094" y="1839763"/>
                    <a:pt x="696804" y="1434746"/>
                    <a:pt x="651202" y="983474"/>
                  </a:cubicBezTo>
                  <a:lnTo>
                    <a:pt x="641350" y="787401"/>
                  </a:lnTo>
                  <a:lnTo>
                    <a:pt x="641350" y="787401"/>
                  </a:lnTo>
                  <a:cubicBezTo>
                    <a:pt x="641350" y="1316959"/>
                    <a:pt x="854930" y="1796384"/>
                    <a:pt x="1200242" y="2143420"/>
                  </a:cubicBezTo>
                  <a:lnTo>
                    <a:pt x="1312645" y="2246089"/>
                  </a:lnTo>
                  <a:lnTo>
                    <a:pt x="1321467" y="2304184"/>
                  </a:lnTo>
                  <a:cubicBezTo>
                    <a:pt x="1448561" y="2928373"/>
                    <a:pt x="1877400" y="3442096"/>
                    <a:pt x="2448127" y="3684699"/>
                  </a:cubicBezTo>
                  <a:lnTo>
                    <a:pt x="2549525" y="3721996"/>
                  </a:lnTo>
                  <a:lnTo>
                    <a:pt x="2475608" y="3749185"/>
                  </a:lnTo>
                  <a:cubicBezTo>
                    <a:pt x="2296356" y="3805217"/>
                    <a:pt x="2105773" y="3835401"/>
                    <a:pt x="1908175" y="3835401"/>
                  </a:cubicBezTo>
                  <a:cubicBezTo>
                    <a:pt x="854319" y="3835401"/>
                    <a:pt x="0" y="2976817"/>
                    <a:pt x="0" y="1917701"/>
                  </a:cubicBezTo>
                  <a:cubicBezTo>
                    <a:pt x="0" y="1388143"/>
                    <a:pt x="213580" y="908718"/>
                    <a:pt x="558892" y="561683"/>
                  </a:cubicBezTo>
                  <a:lnTo>
                    <a:pt x="671295" y="459014"/>
                  </a:lnTo>
                  <a:lnTo>
                    <a:pt x="671295" y="459013"/>
                  </a:lnTo>
                  <a:lnTo>
                    <a:pt x="694398" y="437910"/>
                  </a:lnTo>
                  <a:cubicBezTo>
                    <a:pt x="1024244" y="164338"/>
                    <a:pt x="1447113" y="0"/>
                    <a:pt x="1908175" y="0"/>
                  </a:cubicBezTo>
                  <a:close/>
                </a:path>
              </a:pathLst>
            </a:custGeom>
            <a:solidFill>
              <a:srgbClr val="59D5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7115014" y="4267559"/>
              <a:ext cx="21249" cy="28941"/>
            </a:xfrm>
            <a:custGeom>
              <a:avLst/>
              <a:gdLst/>
              <a:ahLst/>
              <a:cxnLst/>
              <a:rect l="l" t="t" r="r" b="b"/>
              <a:pathLst>
                <a:path w="24916" h="33338" extrusionOk="0">
                  <a:moveTo>
                    <a:pt x="5063" y="0"/>
                  </a:moveTo>
                  <a:lnTo>
                    <a:pt x="24916" y="33338"/>
                  </a:lnTo>
                  <a:lnTo>
                    <a:pt x="0" y="33338"/>
                  </a:lnTo>
                  <a:lnTo>
                    <a:pt x="50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5930889" y="1484176"/>
              <a:ext cx="767961" cy="398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2400" b="1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Esprit</a:t>
              </a:r>
              <a:endParaRPr sz="2400" b="1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 txBox="1"/>
            <p:nvPr/>
          </p:nvSpPr>
          <p:spPr>
            <a:xfrm>
              <a:off x="6516242" y="4465664"/>
              <a:ext cx="1623940" cy="398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2400" b="1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Compétences</a:t>
              </a:r>
              <a:endParaRPr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4123565" y="3533192"/>
              <a:ext cx="1263786" cy="717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2400" b="1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Processus</a:t>
              </a:r>
              <a:r>
                <a:rPr lang="fr-FR" sz="2400" b="1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/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fr-FR" sz="2400" b="1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 Tâche</a:t>
              </a:r>
              <a:endParaRPr sz="2400"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4829360" y="1715936"/>
              <a:ext cx="456592" cy="4515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fr-FR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 txBox="1"/>
            <p:nvPr/>
          </p:nvSpPr>
          <p:spPr>
            <a:xfrm>
              <a:off x="7785652" y="3237309"/>
              <a:ext cx="432422" cy="4515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fr-FR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4853530" y="4944775"/>
              <a:ext cx="432422" cy="4515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fr-FR" sz="2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 txBox="1"/>
            <p:nvPr/>
          </p:nvSpPr>
          <p:spPr>
            <a:xfrm>
              <a:off x="5760751" y="1757600"/>
              <a:ext cx="1108235" cy="318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b="0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Savoir-être</a:t>
              </a:r>
              <a:endParaRPr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6702345" y="4742919"/>
              <a:ext cx="1231741" cy="318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b="0" i="0" u="none" strike="noStrike" cap="none" dirty="0">
                  <a:solidFill>
                    <a:schemeClr val="lt1"/>
                  </a:solidFill>
                  <a:ea typeface="Calibri"/>
                  <a:cs typeface="Calibri"/>
                  <a:sym typeface="Calibri"/>
                </a:rPr>
                <a:t>Savoir-faire</a:t>
              </a:r>
              <a:endParaRPr b="0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pic>
          <p:nvPicPr>
            <p:cNvPr id="179" name="Google Shape;179;p5" descr="Soin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49013" y="2745461"/>
              <a:ext cx="538406" cy="5384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5" descr="Outil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41149" y="4596224"/>
              <a:ext cx="402761" cy="425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5" descr="En haut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829360" y="2346030"/>
              <a:ext cx="617528" cy="6175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5"/>
            <p:cNvSpPr txBox="1"/>
            <p:nvPr/>
          </p:nvSpPr>
          <p:spPr>
            <a:xfrm>
              <a:off x="5337167" y="3208922"/>
              <a:ext cx="1582140" cy="610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fr-FR" sz="20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Entretien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fr-FR" sz="2000" b="1" i="0" u="none" strike="noStrike" cap="none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Motivationnel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5"/>
          <p:cNvSpPr txBox="1">
            <a:spLocks noGrp="1"/>
          </p:cNvSpPr>
          <p:nvPr>
            <p:ph type="title"/>
          </p:nvPr>
        </p:nvSpPr>
        <p:spPr>
          <a:xfrm>
            <a:off x="3155795" y="265096"/>
            <a:ext cx="97485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688CA"/>
              </a:buClr>
              <a:buSzPts val="4400"/>
              <a:buFont typeface="Calibri"/>
              <a:buNone/>
            </a:pPr>
            <a:r>
              <a:rPr lang="fr-FR" sz="3600" b="1" dirty="0">
                <a:cs typeface="Calibri" panose="020F0502020204030204" pitchFamily="34" charset="0"/>
              </a:rPr>
              <a:t>3 axes</a:t>
            </a:r>
            <a:endParaRPr sz="3600" b="1" dirty="0">
              <a:cs typeface="Calibri" panose="020F0502020204030204" pitchFamily="34" charset="0"/>
            </a:endParaRPr>
          </a:p>
        </p:txBody>
      </p:sp>
      <p:sp>
        <p:nvSpPr>
          <p:cNvPr id="2" name="Google Shape;178;p5">
            <a:extLst>
              <a:ext uri="{FF2B5EF4-FFF2-40B4-BE49-F238E27FC236}">
                <a16:creationId xmlns:a16="http://schemas.microsoft.com/office/drawing/2014/main" id="{40B17615-45EE-5B08-2A6D-76E86B76229B}"/>
              </a:ext>
            </a:extLst>
          </p:cNvPr>
          <p:cNvSpPr txBox="1"/>
          <p:nvPr/>
        </p:nvSpPr>
        <p:spPr>
          <a:xfrm>
            <a:off x="963712" y="4927629"/>
            <a:ext cx="259896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b="0" i="0" u="none" strike="noStrike" cap="none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Cheminement</a:t>
            </a:r>
            <a:endParaRPr b="0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7ED40E0-312D-7907-91AE-D20FCFC2E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0" y="150092"/>
            <a:ext cx="2090137" cy="2061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73BA20-4B52-4E4D-B5A1-EF4BDCB2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1C9933-1C99-47A5-8D67-42EB34A90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305572" cy="4024125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77928D-8966-406A-B688-6A087169290F}"/>
              </a:ext>
            </a:extLst>
          </p:cNvPr>
          <p:cNvSpPr/>
          <p:nvPr/>
        </p:nvSpPr>
        <p:spPr>
          <a:xfrm>
            <a:off x="1904214" y="5335571"/>
            <a:ext cx="4977353" cy="6410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DCDED1-D125-4DDF-8DF6-F9AA9EE1A97E}"/>
              </a:ext>
            </a:extLst>
          </p:cNvPr>
          <p:cNvSpPr/>
          <p:nvPr/>
        </p:nvSpPr>
        <p:spPr>
          <a:xfrm>
            <a:off x="2895600" y="4760536"/>
            <a:ext cx="3985967" cy="575035"/>
          </a:xfrm>
          <a:prstGeom prst="rect">
            <a:avLst/>
          </a:prstGeom>
          <a:solidFill>
            <a:srgbClr val="FF61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752F6D-C256-4744-A7EB-43CE8707C20E}"/>
              </a:ext>
            </a:extLst>
          </p:cNvPr>
          <p:cNvSpPr/>
          <p:nvPr/>
        </p:nvSpPr>
        <p:spPr>
          <a:xfrm>
            <a:off x="4034672" y="4185501"/>
            <a:ext cx="2846895" cy="5750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DF0E3F-A1DB-4242-991F-734A859EA872}"/>
              </a:ext>
            </a:extLst>
          </p:cNvPr>
          <p:cNvSpPr/>
          <p:nvPr/>
        </p:nvSpPr>
        <p:spPr>
          <a:xfrm>
            <a:off x="5203596" y="3610466"/>
            <a:ext cx="1677971" cy="5750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83C08E5-2091-49EF-BE20-48FBFC8E811A}"/>
              </a:ext>
            </a:extLst>
          </p:cNvPr>
          <p:cNvSpPr txBox="1"/>
          <p:nvPr/>
        </p:nvSpPr>
        <p:spPr>
          <a:xfrm>
            <a:off x="2733773" y="5472730"/>
            <a:ext cx="364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Engagement dans la relation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813CED-83D8-42EB-89A2-B6B5F3829155}"/>
              </a:ext>
            </a:extLst>
          </p:cNvPr>
          <p:cNvSpPr txBox="1"/>
          <p:nvPr/>
        </p:nvSpPr>
        <p:spPr>
          <a:xfrm>
            <a:off x="3408575" y="4863387"/>
            <a:ext cx="296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Focalisation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26F2BE4-700D-4EAE-8178-F1C93BD17F11}"/>
              </a:ext>
            </a:extLst>
          </p:cNvPr>
          <p:cNvSpPr txBox="1"/>
          <p:nvPr/>
        </p:nvSpPr>
        <p:spPr>
          <a:xfrm>
            <a:off x="4487159" y="4321346"/>
            <a:ext cx="1989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Evocation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458078F-C23F-491B-8FCE-A350BF2FA701}"/>
              </a:ext>
            </a:extLst>
          </p:cNvPr>
          <p:cNvSpPr txBox="1"/>
          <p:nvPr/>
        </p:nvSpPr>
        <p:spPr>
          <a:xfrm>
            <a:off x="5458119" y="3746311"/>
            <a:ext cx="125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Planifier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49BCC8-CF73-4EFF-93F4-686B39DAD5D5}"/>
              </a:ext>
            </a:extLst>
          </p:cNvPr>
          <p:cNvSpPr/>
          <p:nvPr/>
        </p:nvSpPr>
        <p:spPr>
          <a:xfrm>
            <a:off x="6881566" y="5335571"/>
            <a:ext cx="3406219" cy="6410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8C988B-9F8F-4619-823B-036DD78AFCA4}"/>
              </a:ext>
            </a:extLst>
          </p:cNvPr>
          <p:cNvSpPr/>
          <p:nvPr/>
        </p:nvSpPr>
        <p:spPr>
          <a:xfrm>
            <a:off x="6881567" y="4760536"/>
            <a:ext cx="3406219" cy="575035"/>
          </a:xfrm>
          <a:prstGeom prst="rect">
            <a:avLst/>
          </a:prstGeom>
          <a:solidFill>
            <a:schemeClr val="bg1"/>
          </a:solidFill>
          <a:ln>
            <a:solidFill>
              <a:srgbClr val="FF6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0D996E-F2C8-4A5B-B1D3-0DF7D7D2899A}"/>
              </a:ext>
            </a:extLst>
          </p:cNvPr>
          <p:cNvSpPr/>
          <p:nvPr/>
        </p:nvSpPr>
        <p:spPr>
          <a:xfrm>
            <a:off x="6881566" y="4185501"/>
            <a:ext cx="3406219" cy="57503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AA105C-222F-40FD-81DC-8FDCE1064BBC}"/>
              </a:ext>
            </a:extLst>
          </p:cNvPr>
          <p:cNvSpPr/>
          <p:nvPr/>
        </p:nvSpPr>
        <p:spPr>
          <a:xfrm>
            <a:off x="6881565" y="3589904"/>
            <a:ext cx="3406219" cy="57503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87D3FF3-C0B0-4F0F-9A8B-30EE415B68BB}"/>
              </a:ext>
            </a:extLst>
          </p:cNvPr>
          <p:cNvSpPr txBox="1"/>
          <p:nvPr/>
        </p:nvSpPr>
        <p:spPr>
          <a:xfrm>
            <a:off x="6966407" y="5456265"/>
            <a:ext cx="2989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Créer l’alliance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A28F26-9177-41CB-932A-072BE4135348}"/>
              </a:ext>
            </a:extLst>
          </p:cNvPr>
          <p:cNvSpPr txBox="1"/>
          <p:nvPr/>
        </p:nvSpPr>
        <p:spPr>
          <a:xfrm>
            <a:off x="6966408" y="4781098"/>
            <a:ext cx="2894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Choisir un thème de changement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C941E06-FAEE-4CE8-9E69-676367EE542F}"/>
              </a:ext>
            </a:extLst>
          </p:cNvPr>
          <p:cNvSpPr txBox="1"/>
          <p:nvPr/>
        </p:nvSpPr>
        <p:spPr>
          <a:xfrm>
            <a:off x="6966407" y="4185501"/>
            <a:ext cx="3186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Faire émerger le discours changement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4846BBC-28B5-40D7-AE75-B79B3AD063E4}"/>
              </a:ext>
            </a:extLst>
          </p:cNvPr>
          <p:cNvSpPr txBox="1"/>
          <p:nvPr/>
        </p:nvSpPr>
        <p:spPr>
          <a:xfrm>
            <a:off x="7051247" y="3746311"/>
            <a:ext cx="3035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Organiser un plan d’action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3F86386-9BBD-4AB8-A5E9-8CD31F0D3D26}"/>
              </a:ext>
            </a:extLst>
          </p:cNvPr>
          <p:cNvSpPr/>
          <p:nvPr/>
        </p:nvSpPr>
        <p:spPr>
          <a:xfrm>
            <a:off x="3209364" y="1255059"/>
            <a:ext cx="7727577" cy="1780372"/>
          </a:xfrm>
          <a:prstGeom prst="roundRect">
            <a:avLst/>
          </a:prstGeom>
          <a:solidFill>
            <a:schemeClr val="accent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299B8267-4312-49A0-9076-B980FD7471CB}"/>
              </a:ext>
            </a:extLst>
          </p:cNvPr>
          <p:cNvSpPr/>
          <p:nvPr/>
        </p:nvSpPr>
        <p:spPr>
          <a:xfrm>
            <a:off x="3495554" y="1522429"/>
            <a:ext cx="7199454" cy="12049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D40109F-B461-48F3-AC4C-A24942293C5C}"/>
              </a:ext>
            </a:extLst>
          </p:cNvPr>
          <p:cNvSpPr txBox="1"/>
          <p:nvPr/>
        </p:nvSpPr>
        <p:spPr>
          <a:xfrm>
            <a:off x="3611783" y="1731581"/>
            <a:ext cx="7199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Les 4 tâches fondamentales de</a:t>
            </a:r>
          </a:p>
          <a:p>
            <a:pPr algn="ctr"/>
            <a:r>
              <a:rPr lang="fr-FR" sz="2800" b="1" dirty="0"/>
              <a:t> l’Entretien Motivationnel</a:t>
            </a:r>
          </a:p>
        </p:txBody>
      </p:sp>
      <p:sp>
        <p:nvSpPr>
          <p:cNvPr id="25" name="Accolade fermante 24">
            <a:extLst>
              <a:ext uri="{FF2B5EF4-FFF2-40B4-BE49-F238E27FC236}">
                <a16:creationId xmlns:a16="http://schemas.microsoft.com/office/drawing/2014/main" id="{BA264C81-CCF2-491F-876D-9F208063BC91}"/>
              </a:ext>
            </a:extLst>
          </p:cNvPr>
          <p:cNvSpPr/>
          <p:nvPr/>
        </p:nvSpPr>
        <p:spPr>
          <a:xfrm flipV="1">
            <a:off x="10695009" y="4164940"/>
            <a:ext cx="578734" cy="181165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19CFBCB-8ABB-4757-862A-E82D8CB6D9A1}"/>
              </a:ext>
            </a:extLst>
          </p:cNvPr>
          <p:cNvSpPr txBox="1"/>
          <p:nvPr/>
        </p:nvSpPr>
        <p:spPr>
          <a:xfrm>
            <a:off x="11343190" y="4863387"/>
            <a:ext cx="57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EM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CFC27D7-EAE1-CBF7-2A75-BBFED477D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150093"/>
            <a:ext cx="2072732" cy="20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6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9827A-2D58-AE9E-F0A5-38ED8076E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B1AAEBCD-BE18-ADD6-492A-C4835D5BE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0092"/>
            <a:ext cx="2540001" cy="2505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93F43E-49D2-1FBA-B05D-446DD7D11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64" y="946728"/>
            <a:ext cx="2967183" cy="285172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4CE8EBA-E3AA-4B8D-2840-39F4E3C46832}"/>
              </a:ext>
            </a:extLst>
          </p:cNvPr>
          <p:cNvSpPr>
            <a:spLocks noGrp="1"/>
          </p:cNvSpPr>
          <p:nvPr/>
        </p:nvSpPr>
        <p:spPr>
          <a:xfrm>
            <a:off x="4571521" y="283946"/>
            <a:ext cx="20076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DB222A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6D95DF1-F04C-B782-C6E6-FDDF6E861DC0}"/>
              </a:ext>
            </a:extLst>
          </p:cNvPr>
          <p:cNvSpPr txBox="1">
            <a:spLocks/>
          </p:cNvSpPr>
          <p:nvPr/>
        </p:nvSpPr>
        <p:spPr>
          <a:xfrm>
            <a:off x="1164527" y="3432777"/>
            <a:ext cx="10226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>
              <a:solidFill>
                <a:srgbClr val="208D7F"/>
              </a:solidFill>
              <a:latin typeface="Open San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04A6AD-B941-C149-DA90-737AA391923A}"/>
              </a:ext>
            </a:extLst>
          </p:cNvPr>
          <p:cNvSpPr txBox="1"/>
          <p:nvPr/>
        </p:nvSpPr>
        <p:spPr>
          <a:xfrm>
            <a:off x="2159167" y="2939570"/>
            <a:ext cx="88400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fr-FR" sz="2800" i="1" dirty="0">
                <a:solidFill>
                  <a:schemeClr val="accent2">
                    <a:lumMod val="50000"/>
                  </a:schemeClr>
                </a:solidFill>
              </a:rPr>
              <a:t>« L’entretien motivationnel s’est développé à partir de la notion simple que </a:t>
            </a:r>
            <a:r>
              <a:rPr lang="fr-FR" sz="2800" b="1" i="1" dirty="0">
                <a:solidFill>
                  <a:schemeClr val="accent2">
                    <a:lumMod val="50000"/>
                  </a:schemeClr>
                </a:solidFill>
              </a:rPr>
              <a:t>la manière de parler à quelqu’un à propos d’un changement de comportement </a:t>
            </a:r>
            <a:r>
              <a:rPr lang="fr-FR" sz="2800" i="1" dirty="0">
                <a:solidFill>
                  <a:schemeClr val="accent2">
                    <a:lumMod val="50000"/>
                  </a:schemeClr>
                </a:solidFill>
              </a:rPr>
              <a:t>a une influence sur sa volonté de parler librement de comment et pourquoi il (elle) pourrait changer »</a:t>
            </a:r>
          </a:p>
          <a:p>
            <a:pPr marL="0" indent="0" algn="just">
              <a:buNone/>
            </a:pPr>
            <a:r>
              <a:rPr lang="fr-FR" sz="2800" i="1" dirty="0">
                <a:solidFill>
                  <a:schemeClr val="accent2">
                    <a:lumMod val="50000"/>
                  </a:schemeClr>
                </a:solidFill>
              </a:rPr>
              <a:t>Miller et </a:t>
            </a:r>
            <a:r>
              <a:rPr lang="fr-FR" sz="2800" i="1" dirty="0" err="1">
                <a:solidFill>
                  <a:schemeClr val="accent2">
                    <a:lumMod val="50000"/>
                  </a:schemeClr>
                </a:solidFill>
              </a:rPr>
              <a:t>Rollnick</a:t>
            </a:r>
            <a:endParaRPr lang="fr-FR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CAEC1-EE8E-05BA-93C9-52B9C95D2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EFEE5A16-F773-92F7-7309-6563B82E3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0092"/>
            <a:ext cx="2540001" cy="2505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A059E3-6D92-E1CB-5C15-D1C6DB498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64" y="946728"/>
            <a:ext cx="2967183" cy="285172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5929C46-2945-2D95-0689-F148BEAA2645}"/>
              </a:ext>
            </a:extLst>
          </p:cNvPr>
          <p:cNvSpPr>
            <a:spLocks noGrp="1"/>
          </p:cNvSpPr>
          <p:nvPr/>
        </p:nvSpPr>
        <p:spPr>
          <a:xfrm>
            <a:off x="4768102" y="946728"/>
            <a:ext cx="20076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DB222A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CA4E3F2-AED6-15AC-17E9-CB57387C8DF7}"/>
              </a:ext>
            </a:extLst>
          </p:cNvPr>
          <p:cNvSpPr txBox="1">
            <a:spLocks/>
          </p:cNvSpPr>
          <p:nvPr/>
        </p:nvSpPr>
        <p:spPr>
          <a:xfrm>
            <a:off x="2402541" y="2832847"/>
            <a:ext cx="8988876" cy="3078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 Une école de pensée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 Un modèle </a:t>
            </a:r>
            <a:r>
              <a:rPr lang="fr-FR" sz="2800" dirty="0" err="1"/>
              <a:t>transthéorique</a:t>
            </a:r>
            <a:endParaRPr lang="fr-FR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 Une technique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 La balance décisionnelle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 Une façon de convaincre quelqu’un à faire quelque chose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 Une panacée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/>
              <a:t> Facile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D72C44A-BA08-6A6D-8197-EFE1C9813D5A}"/>
              </a:ext>
            </a:extLst>
          </p:cNvPr>
          <p:cNvSpPr txBox="1">
            <a:spLocks/>
          </p:cNvSpPr>
          <p:nvPr/>
        </p:nvSpPr>
        <p:spPr>
          <a:xfrm>
            <a:off x="1316927" y="3585177"/>
            <a:ext cx="10226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>
              <a:solidFill>
                <a:srgbClr val="208D7F"/>
              </a:solidFill>
              <a:latin typeface="Open San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36463C8-2FE8-4724-841D-39FC27A98D88}"/>
              </a:ext>
            </a:extLst>
          </p:cNvPr>
          <p:cNvSpPr txBox="1"/>
          <p:nvPr/>
        </p:nvSpPr>
        <p:spPr>
          <a:xfrm>
            <a:off x="3460377" y="946728"/>
            <a:ext cx="6544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cap="none" dirty="0">
                <a:solidFill>
                  <a:schemeClr val="accent2">
                    <a:lumMod val="50000"/>
                  </a:schemeClr>
                </a:solidFill>
              </a:rPr>
              <a:t>L’entretien motivationnel </a:t>
            </a:r>
            <a:r>
              <a:rPr lang="fr-FR" sz="3200" b="1" cap="none" dirty="0">
                <a:solidFill>
                  <a:schemeClr val="accent2">
                    <a:lumMod val="50000"/>
                  </a:schemeClr>
                </a:solidFill>
              </a:rPr>
              <a:t>n’est pas</a:t>
            </a:r>
            <a:r>
              <a:rPr lang="fr-FR" sz="3200" cap="none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1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A0924-DDA3-641B-7411-23B23D31D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CAE8797E-3E40-D54E-0C5F-84EA4A2F0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50092"/>
            <a:ext cx="2540001" cy="2505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6102BB-3E13-6579-7135-31B6A8931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364" y="946728"/>
            <a:ext cx="2967183" cy="2851728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48C01354-8924-5DCF-FBF2-807DF241C2D6}"/>
              </a:ext>
            </a:extLst>
          </p:cNvPr>
          <p:cNvSpPr txBox="1">
            <a:spLocks/>
          </p:cNvSpPr>
          <p:nvPr/>
        </p:nvSpPr>
        <p:spPr>
          <a:xfrm>
            <a:off x="1164527" y="3432777"/>
            <a:ext cx="102268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dirty="0">
              <a:solidFill>
                <a:srgbClr val="208D7F"/>
              </a:solidFill>
              <a:latin typeface="Open San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CE4D79-54A3-FA20-AEEE-7FD131DAA7F0}"/>
              </a:ext>
            </a:extLst>
          </p:cNvPr>
          <p:cNvSpPr txBox="1"/>
          <p:nvPr/>
        </p:nvSpPr>
        <p:spPr>
          <a:xfrm>
            <a:off x="2248655" y="3079159"/>
            <a:ext cx="805030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 Basé sur le fait que toutes les personnes qui viennent en « consultation » ne sont </a:t>
            </a:r>
            <a:r>
              <a:rPr lang="fr-FR" sz="2800" u="sng" dirty="0"/>
              <a:t>pas toutes prêtes à changer</a:t>
            </a:r>
          </a:p>
          <a:p>
            <a:endParaRPr lang="fr-FR" sz="28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 Prend tout son sens lorsqu’il y a </a:t>
            </a:r>
            <a:r>
              <a:rPr lang="fr-FR" sz="2800" b="1" dirty="0"/>
              <a:t>ambivalence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B45DF7-E1BC-1A3E-F445-DC433F2A051F}"/>
              </a:ext>
            </a:extLst>
          </p:cNvPr>
          <p:cNvSpPr txBox="1"/>
          <p:nvPr/>
        </p:nvSpPr>
        <p:spPr>
          <a:xfrm>
            <a:off x="4482354" y="853409"/>
            <a:ext cx="66697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accent2">
                    <a:lumMod val="50000"/>
                  </a:schemeClr>
                </a:solidFill>
              </a:rPr>
              <a:t>L’entretien motivationnel</a:t>
            </a:r>
            <a:endParaRPr lang="fr-FR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926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9" id="{676ACABD-85E4-467D-B867-6375AF028141}" vid="{4EB68251-4124-4579-9728-FB4C6D0F3F31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9" id="{676ACABD-85E4-467D-B867-6375AF028141}" vid="{B06FC543-9561-43E2-B2AC-5DF3D77D72D0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77f743-a811-41bb-ba78-6ec6c1ad7cc3">
      <Terms xmlns="http://schemas.microsoft.com/office/infopath/2007/PartnerControls"/>
    </lcf76f155ced4ddcb4097134ff3c332f>
    <TaxCatchAll xmlns="4b8104a1-a6fd-4e2d-a541-8571d1d0a36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6B32AC912F6419E31370595ADDEA0" ma:contentTypeVersion="16" ma:contentTypeDescription="Crée un document." ma:contentTypeScope="" ma:versionID="21d78e18c2d2e132fecc183d9cc453a1">
  <xsd:schema xmlns:xsd="http://www.w3.org/2001/XMLSchema" xmlns:xs="http://www.w3.org/2001/XMLSchema" xmlns:p="http://schemas.microsoft.com/office/2006/metadata/properties" xmlns:ns2="0a77f743-a811-41bb-ba78-6ec6c1ad7cc3" xmlns:ns3="4b8104a1-a6fd-4e2d-a541-8571d1d0a365" targetNamespace="http://schemas.microsoft.com/office/2006/metadata/properties" ma:root="true" ma:fieldsID="0d279dc083fed9952390ed1f7656c8a8" ns2:_="" ns3:_="">
    <xsd:import namespace="0a77f743-a811-41bb-ba78-6ec6c1ad7cc3"/>
    <xsd:import namespace="4b8104a1-a6fd-4e2d-a541-8571d1d0a3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7f743-a811-41bb-ba78-6ec6c1ad7c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d424f6c2-9f79-4ebb-a866-c97bf8691d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104a1-a6fd-4e2d-a541-8571d1d0a36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fb426d5-44ca-40ae-8786-d89cd256a9d0}" ma:internalName="TaxCatchAll" ma:showField="CatchAllData" ma:web="4b8104a1-a6fd-4e2d-a541-8571d1d0a3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BEDF40-26A9-4AA0-B36B-5D46C9C37D51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4b8104a1-a6fd-4e2d-a541-8571d1d0a365"/>
    <ds:schemaRef ds:uri="0a77f743-a811-41bb-ba78-6ec6c1ad7cc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28DF00C-0174-4F28-946E-E92A1E535E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77f743-a811-41bb-ba78-6ec6c1ad7cc3"/>
    <ds:schemaRef ds:uri="4b8104a1-a6fd-4e2d-a541-8571d1d0a3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A325A9-625C-4683-96AA-1FB00E0F5A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2024-APLEAT-ACEP-modele-vierge_MOST</Template>
  <TotalTime>40</TotalTime>
  <Words>730</Words>
  <Application>Microsoft Office PowerPoint</Application>
  <PresentationFormat>Grand écran</PresentationFormat>
  <Paragraphs>103</Paragraphs>
  <Slides>16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Open Sans ExtraBold</vt:lpstr>
      <vt:lpstr>Wingdings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3 axes</vt:lpstr>
      <vt:lpstr>Présentation PowerPoint</vt:lpstr>
      <vt:lpstr>Présentation PowerPoint</vt:lpstr>
      <vt:lpstr>Présentation PowerPoint</vt:lpstr>
      <vt:lpstr>Présentation PowerPoint</vt:lpstr>
      <vt:lpstr>L’ambivalence</vt:lpstr>
      <vt:lpstr>L’ambivalence (exemples)</vt:lpstr>
      <vt:lpstr>Spécificité  de l’Entretien motivationnel</vt:lpstr>
      <vt:lpstr>Présentation PowerPoint</vt:lpstr>
      <vt:lpstr>Présentation PowerPoint</vt:lpstr>
      <vt:lpstr>Les outils de l’EM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BLANCHARD</dc:creator>
  <cp:lastModifiedBy>Stephanie CHANTOME</cp:lastModifiedBy>
  <cp:revision>59</cp:revision>
  <cp:lastPrinted>2020-09-03T12:52:20Z</cp:lastPrinted>
  <dcterms:created xsi:type="dcterms:W3CDTF">2024-09-05T12:38:00Z</dcterms:created>
  <dcterms:modified xsi:type="dcterms:W3CDTF">2025-09-29T20:13:10Z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0x0101005816B32AC912F6419E31370595ADDEA0</vt:lpwstr>
  </property>
  <property fmtid="{D5CDD505-2E9C-101B-9397-08002B2CF9AE}" pid="3" name="MediaServiceImageTags">
    <vt:lpwstr/>
  </property>
</Properties>
</file>